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sldIdLst>
    <p:sldId id="259" r:id="rId5"/>
    <p:sldId id="277" r:id="rId6"/>
    <p:sldId id="289" r:id="rId7"/>
    <p:sldId id="290" r:id="rId8"/>
    <p:sldId id="291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479033-B7AA-AADB-7779-4D2BD66E35EC}" name="Brian Dickman" initials="BD" userId="S::bdickman@newgenstrategies.net::daf5684d-50ac-4e17-bcb1-e4cde393757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Lindl" initials="TL" lastIdx="5" clrIdx="0">
    <p:extLst>
      <p:ext uri="{19B8F6BF-5375-455C-9EA6-DF929625EA0E}">
        <p15:presenceInfo xmlns:p15="http://schemas.microsoft.com/office/powerpoint/2012/main" userId="b9e49d9f80d00a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15"/>
    <p:restoredTop sz="72969" autoAdjust="0"/>
  </p:normalViewPr>
  <p:slideViewPr>
    <p:cSldViewPr snapToGrid="0" snapToObjects="1">
      <p:cViewPr varScale="1">
        <p:scale>
          <a:sx n="79" d="100"/>
          <a:sy n="79" d="100"/>
        </p:scale>
        <p:origin x="240" y="5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3616" y="1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9E40E-9D1A-854F-A401-B160E8A46C5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672C0-66B2-BB4A-871A-046D2A0DF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4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d07f56886_2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bd07f56886_2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 from CEA: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What CEA’s customers can anticipate in terms of how long they will be charged the PCIA?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What activities or conditions influence the PCIA?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Is there anything that CEA can do that would reduce the exit fee rates?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What visibility do we have to ensure the fee is being set appropriately?</a:t>
            </a: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bafd3a78c9_1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bafd3a78c9_1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05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bafd3a78c9_1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bafd3a78c9_1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bafd3a78c9_1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bafd3a78c9_1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1229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bafd3a78c9_1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bafd3a78c9_1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02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9672C0-66B2-BB4A-871A-046D2A0DFA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0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FFAE3-E8A6-A04B-A6A9-56B2D07C2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F916A-EA57-6340-8283-7D7FE6732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00CFB-7718-9F46-8E63-0DA73C6E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06A19-C480-224D-9D73-DE2DB7B12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A0B5A-9AD9-AA40-A2AC-CAF743881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3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BA720-9C32-9D45-9264-4E2CB83C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1D729-DFEB-A747-9CD1-CF4CE46B1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F7AAB-3C36-9947-888A-C22DDF91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C0C79-F65C-084A-9B3B-E75A4E136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DFA0-E669-8040-93C7-DBFC6407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0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1290D-914B-3E4C-8502-55A160A1B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AEE3D-B21F-3146-A708-DE8317C88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59897-B67E-2A4D-AC68-DFE47F42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D512D-31EA-7546-9DF7-4490EDC0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1D061-9DAF-3442-B282-C30242E13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3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&amp;F Title Slide Blank White">
  <p:cSld name="K&amp;F Title Slide Blank Whit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37234" y="6131534"/>
            <a:ext cx="3275101" cy="48613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12200" y="1847867"/>
            <a:ext cx="11367600" cy="5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2500"/>
              <a:buFont typeface="Roboto"/>
              <a:buNone/>
              <a:defRPr sz="3333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3333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3333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3333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3333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3333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3333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3333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"/>
              <a:buNone/>
              <a:defRPr sz="3333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9187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&amp;F Slide 1">
  <p:cSld name="K&amp;F Slide 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/>
          <p:nvPr/>
        </p:nvSpPr>
        <p:spPr>
          <a:xfrm rot="-5400000">
            <a:off x="515600" y="-515600"/>
            <a:ext cx="476000" cy="1507200"/>
          </a:xfrm>
          <a:prstGeom prst="rect">
            <a:avLst/>
          </a:prstGeom>
          <a:solidFill>
            <a:srgbClr val="5E87A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775600" y="611039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632400" y="924767"/>
            <a:ext cx="10927200" cy="6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2200"/>
              <a:buFont typeface="Roboto"/>
              <a:buNone/>
              <a:defRPr sz="2933" b="1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787600" y="2109200"/>
            <a:ext cx="10616800" cy="32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●"/>
              <a:defRPr sz="16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○"/>
              <a:defRPr sz="16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■"/>
              <a:defRPr sz="16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●"/>
              <a:defRPr sz="16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○"/>
              <a:defRPr sz="16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■"/>
              <a:defRPr sz="16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●"/>
              <a:defRPr sz="16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○"/>
              <a:defRPr sz="16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■"/>
              <a:defRPr sz="16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/>
          <p:nvPr/>
        </p:nvSpPr>
        <p:spPr>
          <a:xfrm rot="-5400000">
            <a:off x="2022889" y="-515600"/>
            <a:ext cx="476000" cy="1507200"/>
          </a:xfrm>
          <a:prstGeom prst="rect">
            <a:avLst/>
          </a:prstGeom>
          <a:solidFill>
            <a:srgbClr val="013A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12"/>
          <p:cNvSpPr/>
          <p:nvPr/>
        </p:nvSpPr>
        <p:spPr>
          <a:xfrm rot="-5400000">
            <a:off x="3530177" y="-515600"/>
            <a:ext cx="476000" cy="1507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68" name="Google Shape;68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579417" y="6324899"/>
            <a:ext cx="2090432" cy="31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806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428FA-4D8D-3B4F-BB9E-6849C0ABE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927EF-2BAF-7B45-A6E1-A39E781A9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CE164-743A-2C4C-88EB-ED3F41CF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16AAB-BFCF-A746-8225-E033A920A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62D5F-F1BF-B44B-93A6-1A96A889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9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B49D-B6A1-FE4D-8BE5-32171A5EB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ABAB2-1E5C-8D49-8FB4-06E544DBC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28163-5E1B-8F42-A8B1-5A3BC7650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B48E4-EC2F-724E-B99F-4C52A1C4E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5E3A4-DB57-2840-883F-FEAFE496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2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98CE4-B939-4D47-B6B5-7760E1C1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A9E6-8A5A-274F-8CF9-0940B744E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DD317-61A8-3246-98DD-2BDC69E3F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8D747-E2B4-884A-8F60-2F7BA579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20BDC-5759-844E-B0C1-FC5654406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8D779-A611-C741-AEEC-841C1B46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6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3733-2C57-D242-9008-FCEC4A26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AC4DE-745D-8944-B2CD-C12E582B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58BC2-8178-D54B-8932-E9F33E407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33C7B-CBD5-4D47-B15B-BBF5BC4BD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C64EB-533C-174F-9FBD-5D363F1CF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DDFEFD-1CDE-2F46-A33F-1A477774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8DC8BC-9A4A-504B-8B01-20B1B8FCB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971F2-C0C1-F845-82E3-14115F65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C263E-EDC9-C048-864E-1C2755D7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B7AEAD-984C-3848-BB07-9653914D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8F81D-1B2B-5A41-9098-E4733B2F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1F70CA-E18A-8941-9E98-BF885161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3379B-49CC-184D-8BDE-1A122030C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F0B539-7CD2-F84D-9203-5F60AA627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03584-5E4A-CB48-AF6E-1B8F6E55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3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C9F5-3466-1C43-826D-F3FC4F0EE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2A563-17EF-E24F-9EF9-C08509625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A223C-270F-FE49-8BAD-F8AE3063C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89B72-E3EC-5340-8C0E-FEC7FFC24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C5FD3-4282-724A-86E1-C7216409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B9DEB-0DD1-FD43-93DC-AF78AB8A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1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894B-26DF-1D42-9E90-DF0A738F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93225-6435-1C47-BE5E-56B8026B56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F43F7-8BC8-0743-83AC-36CD7CF64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35F12-F33B-B147-A41A-AF0D8874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9CD31-904A-2D43-88C8-26667D2D1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AC77E-5C29-084F-8F25-396EAD075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4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B5B64B-BEBF-B64B-9599-DDD717EE8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4C96F-517D-1B48-AC5A-FC21F419B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31ECD-4668-EE41-A331-1A705E5C0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87013-A501-7F42-8930-6593F48AD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440E-18B8-7546-8682-4055A5B4A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340F3-A69D-C04F-AAE7-B94368A2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9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lindl@keyesfox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jschlesinger@keyesfo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412200" y="1847867"/>
            <a:ext cx="11367600" cy="53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dirty="0"/>
              <a:t>Clean Energy Alliance: Regulatory Update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00813D-C72C-AE41-9948-0C6652259273}"/>
              </a:ext>
            </a:extLst>
          </p:cNvPr>
          <p:cNvSpPr txBox="1"/>
          <p:nvPr/>
        </p:nvSpPr>
        <p:spPr>
          <a:xfrm>
            <a:off x="3307644" y="3424257"/>
            <a:ext cx="6344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rgbClr val="013A5B"/>
              </a:solidFill>
              <a:latin typeface="Roboto"/>
              <a:ea typeface="Roboto"/>
              <a:sym typeface="Roboto"/>
            </a:endParaRPr>
          </a:p>
          <a:p>
            <a:pPr algn="ctr"/>
            <a:r>
              <a:rPr lang="en-US" dirty="0">
                <a:solidFill>
                  <a:srgbClr val="013A5B"/>
                </a:solidFill>
                <a:latin typeface="Roboto"/>
                <a:ea typeface="Roboto"/>
                <a:sym typeface="Roboto"/>
              </a:rPr>
              <a:t>Tim </a:t>
            </a:r>
            <a:r>
              <a:rPr lang="en-US" dirty="0" err="1">
                <a:solidFill>
                  <a:srgbClr val="013A5B"/>
                </a:solidFill>
                <a:latin typeface="Roboto"/>
                <a:ea typeface="Roboto"/>
                <a:sym typeface="Roboto"/>
              </a:rPr>
              <a:t>Lindl</a:t>
            </a:r>
            <a:r>
              <a:rPr lang="en-US" dirty="0">
                <a:solidFill>
                  <a:srgbClr val="013A5B"/>
                </a:solidFill>
                <a:latin typeface="Roboto"/>
                <a:ea typeface="Roboto"/>
                <a:sym typeface="Roboto"/>
              </a:rPr>
              <a:t> &amp; Jake Schlesinger – Keyes &amp; Fox LLP</a:t>
            </a:r>
          </a:p>
          <a:p>
            <a:pPr algn="ctr"/>
            <a:endParaRPr lang="en-US" dirty="0">
              <a:solidFill>
                <a:srgbClr val="013A5B"/>
              </a:solidFill>
              <a:latin typeface="Roboto"/>
              <a:ea typeface="Roboto"/>
              <a:sym typeface="Roboto"/>
            </a:endParaRPr>
          </a:p>
          <a:p>
            <a:pPr algn="ctr"/>
            <a:r>
              <a:rPr lang="en-US" dirty="0">
                <a:solidFill>
                  <a:srgbClr val="013A5B"/>
                </a:solidFill>
                <a:latin typeface="Roboto"/>
                <a:ea typeface="Roboto"/>
                <a:sym typeface="Roboto"/>
              </a:rPr>
              <a:t>September 28, 2023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7"/>
          <p:cNvSpPr txBox="1">
            <a:spLocks noGrp="1"/>
          </p:cNvSpPr>
          <p:nvPr>
            <p:ph type="title"/>
          </p:nvPr>
        </p:nvSpPr>
        <p:spPr>
          <a:xfrm>
            <a:off x="632400" y="924767"/>
            <a:ext cx="10927200" cy="68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buClr>
                <a:srgbClr val="000000"/>
              </a:buClr>
            </a:pPr>
            <a:r>
              <a:rPr lang="en-US" sz="4800" dirty="0"/>
              <a:t>Overview</a:t>
            </a:r>
            <a:endParaRPr sz="4800" dirty="0">
              <a:ln w="660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/>
              <a:sym typeface="Arial"/>
            </a:endParaRPr>
          </a:p>
        </p:txBody>
      </p:sp>
      <p:sp>
        <p:nvSpPr>
          <p:cNvPr id="232" name="Google Shape;232;p37"/>
          <p:cNvSpPr txBox="1">
            <a:spLocks noGrp="1"/>
          </p:cNvSpPr>
          <p:nvPr>
            <p:ph type="body" idx="1"/>
          </p:nvPr>
        </p:nvSpPr>
        <p:spPr>
          <a:xfrm>
            <a:off x="632400" y="2109200"/>
            <a:ext cx="10772000" cy="38240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228594" indent="-228594" algn="just">
              <a:spcAft>
                <a:spcPts val="600"/>
              </a:spcAft>
            </a:pPr>
            <a:r>
              <a:rPr lang="en-US" sz="2400" dirty="0"/>
              <a:t>A quick (re)introduction</a:t>
            </a:r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r>
              <a:rPr lang="en-US" sz="2400" dirty="0"/>
              <a:t>SDG&amp;E’s Phase I General Rate Case </a:t>
            </a:r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r>
              <a:rPr lang="en-US" sz="2400" dirty="0"/>
              <a:t>SDG&amp;E’s Phase II General Rate Case </a:t>
            </a:r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r>
              <a:rPr lang="en-US" sz="2400" dirty="0"/>
              <a:t>CEA’s Petition for Modification in the Integrated Resource Planning proceeding</a:t>
            </a:r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609585" lvl="1" indent="0">
              <a:buNone/>
            </a:pPr>
            <a:endParaRPr lang="en-US" sz="2400" b="1" dirty="0"/>
          </a:p>
          <a:p>
            <a:pPr marL="228594" indent="-228594"/>
            <a:endParaRPr lang="en-US" sz="2400" b="1" dirty="0"/>
          </a:p>
          <a:p>
            <a:pPr marL="228594" indent="-228594"/>
            <a:endParaRPr lang="en-US" sz="2000" dirty="0"/>
          </a:p>
          <a:p>
            <a:pPr marL="228594" indent="-228594"/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40764B-EA41-E5D6-39D4-02B3C82A899B}"/>
              </a:ext>
            </a:extLst>
          </p:cNvPr>
          <p:cNvSpPr txBox="1"/>
          <p:nvPr/>
        </p:nvSpPr>
        <p:spPr>
          <a:xfrm>
            <a:off x="632400" y="625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E4214B-E584-B487-FEE5-64527CEB46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89925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7"/>
          <p:cNvSpPr txBox="1">
            <a:spLocks noGrp="1"/>
          </p:cNvSpPr>
          <p:nvPr>
            <p:ph type="title"/>
          </p:nvPr>
        </p:nvSpPr>
        <p:spPr>
          <a:xfrm>
            <a:off x="632400" y="924767"/>
            <a:ext cx="10927200" cy="68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buClr>
                <a:srgbClr val="000000"/>
              </a:buClr>
            </a:pPr>
            <a:r>
              <a:rPr lang="en-US" sz="4800" dirty="0"/>
              <a:t>GRC Phase 1 </a:t>
            </a:r>
            <a:endParaRPr sz="4800" dirty="0">
              <a:ln w="660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/>
              <a:sym typeface="Arial"/>
            </a:endParaRPr>
          </a:p>
        </p:txBody>
      </p:sp>
      <p:sp>
        <p:nvSpPr>
          <p:cNvPr id="232" name="Google Shape;232;p37"/>
          <p:cNvSpPr txBox="1">
            <a:spLocks noGrp="1"/>
          </p:cNvSpPr>
          <p:nvPr>
            <p:ph type="body" idx="1"/>
          </p:nvPr>
        </p:nvSpPr>
        <p:spPr>
          <a:xfrm>
            <a:off x="632400" y="1516983"/>
            <a:ext cx="10772000" cy="38240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838179" lvl="1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r>
              <a:rPr lang="en-US" sz="2400" dirty="0"/>
              <a:t>Hearing in June, briefed in August</a:t>
            </a:r>
          </a:p>
          <a:p>
            <a:pPr marL="228594" indent="-228594" algn="just">
              <a:spcAft>
                <a:spcPts val="600"/>
              </a:spcAft>
            </a:pPr>
            <a:r>
              <a:rPr lang="en-US" sz="2400" b="1" dirty="0"/>
              <a:t>Goal: </a:t>
            </a:r>
            <a:r>
              <a:rPr lang="en-US" sz="2400" i="1" dirty="0"/>
              <a:t>Ensuring utility generation costs do not last in the PCIA in perpetuity. . . </a:t>
            </a:r>
          </a:p>
          <a:p>
            <a:pPr marL="838179" lvl="1" indent="-228594" algn="just">
              <a:spcAft>
                <a:spcPts val="600"/>
              </a:spcAft>
            </a:pPr>
            <a:r>
              <a:rPr lang="en-US" sz="2400" dirty="0"/>
              <a:t>Miramar: </a:t>
            </a:r>
          </a:p>
          <a:p>
            <a:pPr marL="1447763" lvl="2" indent="-228594" algn="just">
              <a:spcAft>
                <a:spcPts val="600"/>
              </a:spcAft>
            </a:pPr>
            <a:r>
              <a:rPr lang="en-US" sz="2400" dirty="0"/>
              <a:t>Tens of millions of investment to increase capacity by 9 MW</a:t>
            </a:r>
          </a:p>
          <a:p>
            <a:pPr marL="1447763" lvl="2" indent="-228594" algn="just">
              <a:spcAft>
                <a:spcPts val="600"/>
              </a:spcAft>
            </a:pPr>
            <a:r>
              <a:rPr lang="en-US" sz="2400" dirty="0"/>
              <a:t>Costs go to 2004/2008 PCIA vintages</a:t>
            </a:r>
          </a:p>
          <a:p>
            <a:pPr marL="1447763" lvl="2" indent="-228594" algn="just">
              <a:spcAft>
                <a:spcPts val="600"/>
              </a:spcAft>
            </a:pPr>
            <a:r>
              <a:rPr lang="en-US" sz="2400" dirty="0"/>
              <a:t>SDG&amp;E Claims all customers should pay </a:t>
            </a:r>
          </a:p>
          <a:p>
            <a:pPr marL="838179" lvl="1" indent="-228594" algn="just">
              <a:spcAft>
                <a:spcPts val="600"/>
              </a:spcAft>
            </a:pPr>
            <a:r>
              <a:rPr lang="en-US" sz="2400" dirty="0"/>
              <a:t>Vintaging Framework:  Analytical tool to ensure new investment in older UOG for capacity, extensions of life, or change in nature is properly vintaged </a:t>
            </a:r>
          </a:p>
          <a:p>
            <a:pPr marL="228594" indent="-228594" algn="just">
              <a:spcAft>
                <a:spcPts val="600"/>
              </a:spcAft>
            </a:pPr>
            <a:r>
              <a:rPr lang="en-US" sz="2400" dirty="0"/>
              <a:t>PG&amp;E Update </a:t>
            </a:r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609585" lvl="1" indent="0">
              <a:buNone/>
            </a:pPr>
            <a:endParaRPr lang="en-US" sz="2400" b="1" dirty="0"/>
          </a:p>
          <a:p>
            <a:pPr marL="228594" indent="-228594"/>
            <a:endParaRPr lang="en-US" sz="2400" b="1" dirty="0"/>
          </a:p>
          <a:p>
            <a:pPr marL="228594" indent="-228594"/>
            <a:endParaRPr lang="en-US" sz="2000" dirty="0"/>
          </a:p>
          <a:p>
            <a:pPr marL="228594" indent="-228594"/>
            <a:endParaRPr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88C82-C343-3963-9749-65ADBF065E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1369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7"/>
          <p:cNvSpPr txBox="1">
            <a:spLocks noGrp="1"/>
          </p:cNvSpPr>
          <p:nvPr>
            <p:ph type="title"/>
          </p:nvPr>
        </p:nvSpPr>
        <p:spPr>
          <a:xfrm>
            <a:off x="632400" y="924767"/>
            <a:ext cx="10927200" cy="68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buClr>
                <a:srgbClr val="000000"/>
              </a:buClr>
            </a:pPr>
            <a:r>
              <a:rPr lang="en-US" sz="4800" dirty="0"/>
              <a:t>GRC Phase 2 </a:t>
            </a:r>
            <a:endParaRPr sz="4800" dirty="0">
              <a:ln w="660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/>
              <a:sym typeface="Arial"/>
            </a:endParaRPr>
          </a:p>
        </p:txBody>
      </p:sp>
      <p:sp>
        <p:nvSpPr>
          <p:cNvPr id="232" name="Google Shape;232;p37"/>
          <p:cNvSpPr txBox="1">
            <a:spLocks noGrp="1"/>
          </p:cNvSpPr>
          <p:nvPr>
            <p:ph type="body" idx="1"/>
          </p:nvPr>
        </p:nvSpPr>
        <p:spPr>
          <a:xfrm>
            <a:off x="632400" y="2109200"/>
            <a:ext cx="10772000" cy="38240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228594" indent="-228594" algn="just">
              <a:spcAft>
                <a:spcPts val="600"/>
              </a:spcAft>
            </a:pPr>
            <a:r>
              <a:rPr lang="en-US" sz="2400" b="1" dirty="0"/>
              <a:t>Status</a:t>
            </a:r>
            <a:r>
              <a:rPr lang="en-US" sz="2400" dirty="0"/>
              <a:t>:  Discovery/investigation on </a:t>
            </a:r>
            <a:r>
              <a:rPr lang="en-US" sz="2400" u="sng" dirty="0"/>
              <a:t>two main issues</a:t>
            </a:r>
            <a:r>
              <a:rPr lang="en-US" sz="2400" dirty="0"/>
              <a:t>:</a:t>
            </a:r>
          </a:p>
          <a:p>
            <a:pPr marL="228594" indent="-228594" algn="just">
              <a:spcAft>
                <a:spcPts val="600"/>
              </a:spcAft>
            </a:pPr>
            <a:endParaRPr lang="en-US" sz="800" dirty="0"/>
          </a:p>
          <a:p>
            <a:pPr marL="838179" lvl="1" indent="-228594" algn="just">
              <a:spcAft>
                <a:spcPts val="600"/>
              </a:spcAft>
            </a:pPr>
            <a:r>
              <a:rPr lang="en-US" sz="2400" dirty="0"/>
              <a:t>#1 Rate and Tariff Design</a:t>
            </a:r>
          </a:p>
          <a:p>
            <a:pPr marL="1447763" lvl="2" indent="-228594" algn="just">
              <a:spcAft>
                <a:spcPts val="600"/>
              </a:spcAft>
            </a:pPr>
            <a:r>
              <a:rPr lang="en-US" sz="2400" dirty="0"/>
              <a:t>PCIA bundled</a:t>
            </a:r>
          </a:p>
          <a:p>
            <a:pPr marL="1447763" lvl="2" indent="-228594" algn="just">
              <a:spcAft>
                <a:spcPts val="600"/>
              </a:spcAft>
            </a:pPr>
            <a:r>
              <a:rPr lang="en-US" sz="2400" dirty="0"/>
              <a:t>PCIA unbundled </a:t>
            </a:r>
          </a:p>
          <a:p>
            <a:pPr marL="1447763" lvl="2" indent="-228594" algn="just">
              <a:spcAft>
                <a:spcPts val="600"/>
              </a:spcAft>
            </a:pPr>
            <a:r>
              <a:rPr lang="en-US" sz="2400" dirty="0"/>
              <a:t>CARE discount</a:t>
            </a:r>
          </a:p>
          <a:p>
            <a:pPr marL="838179" lvl="1" indent="-228594" algn="just">
              <a:spcAft>
                <a:spcPts val="600"/>
              </a:spcAft>
            </a:pPr>
            <a:r>
              <a:rPr lang="en-US" sz="2400" dirty="0"/>
              <a:t>#2 Schedule S (Standby Service) </a:t>
            </a:r>
          </a:p>
          <a:p>
            <a:pPr marL="1447763" lvl="2" indent="-228594" algn="just">
              <a:spcAft>
                <a:spcPts val="600"/>
              </a:spcAft>
            </a:pPr>
            <a:r>
              <a:rPr lang="en-US" sz="2400" dirty="0"/>
              <a:t>Impossible for SD CCAs to serve </a:t>
            </a:r>
          </a:p>
          <a:p>
            <a:pPr marL="1447763" lvl="2" indent="-228594" algn="just">
              <a:spcAft>
                <a:spcPts val="600"/>
              </a:spcAft>
            </a:pPr>
            <a:r>
              <a:rPr lang="en-US" sz="2400" dirty="0"/>
              <a:t>Not consistent with other IOUs</a:t>
            </a:r>
          </a:p>
          <a:p>
            <a:pPr marL="1219169" lvl="2" indent="0" algn="just">
              <a:spcAft>
                <a:spcPts val="600"/>
              </a:spcAft>
              <a:buNone/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r>
              <a:rPr lang="en-US" sz="2400" b="1" dirty="0"/>
              <a:t>Next Steps</a:t>
            </a:r>
            <a:r>
              <a:rPr lang="en-US" sz="2400" dirty="0"/>
              <a:t>: Expert testimony in January </a:t>
            </a:r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609585" lvl="1" indent="0">
              <a:buNone/>
            </a:pPr>
            <a:endParaRPr lang="en-US" sz="2400" b="1" dirty="0"/>
          </a:p>
          <a:p>
            <a:pPr marL="228594" indent="-228594"/>
            <a:endParaRPr lang="en-US" sz="2400" b="1" dirty="0"/>
          </a:p>
          <a:p>
            <a:pPr marL="228594" indent="-228594"/>
            <a:endParaRPr lang="en-US" sz="2000" dirty="0"/>
          </a:p>
          <a:p>
            <a:pPr marL="228594" indent="-228594"/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560155-144C-7833-E715-8CC559AC4F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804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7"/>
          <p:cNvSpPr txBox="1">
            <a:spLocks noGrp="1"/>
          </p:cNvSpPr>
          <p:nvPr>
            <p:ph type="title"/>
          </p:nvPr>
        </p:nvSpPr>
        <p:spPr>
          <a:xfrm>
            <a:off x="632400" y="924767"/>
            <a:ext cx="10927200" cy="68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buClr>
                <a:srgbClr val="000000"/>
              </a:buClr>
            </a:pPr>
            <a:r>
              <a:rPr lang="en-US" sz="4800" dirty="0"/>
              <a:t>Integrated Resource Planning</a:t>
            </a:r>
            <a:endParaRPr sz="4800" dirty="0">
              <a:ln w="660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rial"/>
              <a:sym typeface="Arial"/>
            </a:endParaRPr>
          </a:p>
        </p:txBody>
      </p:sp>
      <p:sp>
        <p:nvSpPr>
          <p:cNvPr id="232" name="Google Shape;232;p37"/>
          <p:cNvSpPr txBox="1">
            <a:spLocks noGrp="1"/>
          </p:cNvSpPr>
          <p:nvPr>
            <p:ph type="body" idx="1"/>
          </p:nvPr>
        </p:nvSpPr>
        <p:spPr>
          <a:xfrm>
            <a:off x="632400" y="2109200"/>
            <a:ext cx="10772000" cy="38240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609585" lvl="1" indent="0">
              <a:buNone/>
            </a:pPr>
            <a:endParaRPr lang="en-US" sz="2400" b="1" dirty="0"/>
          </a:p>
          <a:p>
            <a:pPr marL="228594" indent="-228594"/>
            <a:endParaRPr lang="en-US" sz="2400" b="1" dirty="0"/>
          </a:p>
          <a:p>
            <a:pPr marL="228594" indent="-228594"/>
            <a:endParaRPr lang="en-US" sz="2000" dirty="0"/>
          </a:p>
          <a:p>
            <a:pPr marL="228594" indent="-228594"/>
            <a:endParaRPr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0FBDC0-CCEC-DB22-C504-215386BD5B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sp>
        <p:nvSpPr>
          <p:cNvPr id="6" name="Google Shape;232;p37">
            <a:extLst>
              <a:ext uri="{FF2B5EF4-FFF2-40B4-BE49-F238E27FC236}">
                <a16:creationId xmlns:a16="http://schemas.microsoft.com/office/drawing/2014/main" id="{A2633F4E-EAD5-4E2A-7DE3-91FC661A6013}"/>
              </a:ext>
            </a:extLst>
          </p:cNvPr>
          <p:cNvSpPr txBox="1">
            <a:spLocks/>
          </p:cNvSpPr>
          <p:nvPr/>
        </p:nvSpPr>
        <p:spPr>
          <a:xfrm>
            <a:off x="710000" y="1781933"/>
            <a:ext cx="10772000" cy="382403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609585" lvl="0" indent="-40639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●"/>
              <a:defRPr sz="1600" kern="12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40639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○"/>
              <a:defRPr sz="1600" kern="12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828754" lvl="2" indent="-40639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■"/>
              <a:defRPr sz="1600" kern="12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438339" lvl="3" indent="-40639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●"/>
              <a:defRPr sz="1600" kern="12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3047924" lvl="4" indent="-40639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○"/>
              <a:defRPr sz="1600" kern="12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3657509" lvl="5" indent="-40639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■"/>
              <a:defRPr sz="1600" kern="12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4267093" lvl="6" indent="-40639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●"/>
              <a:defRPr sz="1600" kern="12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4876678" lvl="7" indent="-40639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○"/>
              <a:defRPr sz="1600" kern="12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5486263" lvl="8" indent="-40639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A5B"/>
              </a:buClr>
              <a:buSzPts val="1200"/>
              <a:buFont typeface="Roboto"/>
              <a:buChar char="■"/>
              <a:defRPr sz="1600" kern="1200">
                <a:solidFill>
                  <a:srgbClr val="013A5B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228594" indent="-228594" algn="just">
              <a:spcAft>
                <a:spcPts val="600"/>
              </a:spcAft>
            </a:pPr>
            <a:r>
              <a:rPr lang="en-US" sz="2400" b="1" dirty="0"/>
              <a:t>Issue</a:t>
            </a:r>
            <a:r>
              <a:rPr lang="en-US" sz="2400" dirty="0"/>
              <a:t>:  Prior Commission decision required SDG&amp;E to purchase 49 MW of capacity </a:t>
            </a:r>
            <a:r>
              <a:rPr lang="en-US" sz="2400" i="1" dirty="0"/>
              <a:t>just before 86,000 departures</a:t>
            </a:r>
            <a:r>
              <a:rPr lang="en-US" sz="2400" dirty="0"/>
              <a:t> in Escondido and San Marcos (and 200k departures in SDCP service territory)</a:t>
            </a:r>
          </a:p>
          <a:p>
            <a:pPr marL="838179" lvl="1" indent="-228594" algn="just">
              <a:spcAft>
                <a:spcPts val="600"/>
              </a:spcAft>
            </a:pPr>
            <a:r>
              <a:rPr lang="en-US" sz="2400" dirty="0"/>
              <a:t>Commission acknowledged unfairness and allowed CEA to purchase capacity from SDG&amp;E</a:t>
            </a:r>
          </a:p>
          <a:p>
            <a:pPr marL="838179" lvl="1" indent="-228594" algn="just">
              <a:spcAft>
                <a:spcPts val="600"/>
              </a:spcAft>
            </a:pPr>
            <a:r>
              <a:rPr lang="en-US" sz="2400" dirty="0"/>
              <a:t>SDG&amp;E refused to provide enough capacity to account for Escondido and San Marcos</a:t>
            </a:r>
          </a:p>
          <a:p>
            <a:pPr marL="838179" lvl="1" indent="-228594" algn="just">
              <a:spcAft>
                <a:spcPts val="600"/>
              </a:spcAft>
            </a:pPr>
            <a:r>
              <a:rPr lang="en-US" sz="2400" dirty="0"/>
              <a:t>CEA filed for clarification to avoid $50-$96M in costs over the next 12 years among both SD-area CCAs</a:t>
            </a:r>
          </a:p>
          <a:p>
            <a:pPr marL="838179" lvl="1" indent="-228594" algn="just">
              <a:spcAft>
                <a:spcPts val="600"/>
              </a:spcAft>
            </a:pPr>
            <a:r>
              <a:rPr lang="en-US" sz="2400" dirty="0"/>
              <a:t>Proposed Decision denies CEA request</a:t>
            </a:r>
          </a:p>
          <a:p>
            <a:pPr marL="1219169" lvl="2" indent="0" algn="just">
              <a:spcAft>
                <a:spcPts val="600"/>
              </a:spcAft>
              <a:buFont typeface="Roboto"/>
              <a:buNone/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r>
              <a:rPr lang="en-US" sz="2400" b="1" dirty="0"/>
              <a:t>Next Steps</a:t>
            </a:r>
            <a:r>
              <a:rPr lang="en-US" sz="2400" dirty="0"/>
              <a:t>: Decision anticipate October 12 </a:t>
            </a:r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228594" indent="-228594" algn="just">
              <a:spcAft>
                <a:spcPts val="600"/>
              </a:spcAft>
            </a:pPr>
            <a:endParaRPr lang="en-US" sz="2400" dirty="0"/>
          </a:p>
          <a:p>
            <a:pPr marL="609585" lvl="1" indent="0">
              <a:buFont typeface="Roboto"/>
              <a:buNone/>
            </a:pPr>
            <a:endParaRPr lang="en-US" sz="2400" b="1" dirty="0"/>
          </a:p>
          <a:p>
            <a:pPr marL="228594" indent="-228594"/>
            <a:endParaRPr lang="en-US" sz="2400" b="1" dirty="0"/>
          </a:p>
          <a:p>
            <a:pPr marL="228594" indent="-228594"/>
            <a:endParaRPr lang="en-US" sz="2000" dirty="0"/>
          </a:p>
          <a:p>
            <a:pPr marL="228594" indent="-22859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8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16C7E9-ED50-0047-87F7-3F6B30993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00" y="1752400"/>
            <a:ext cx="10927200" cy="1335833"/>
          </a:xfrm>
        </p:spPr>
        <p:txBody>
          <a:bodyPr/>
          <a:lstStyle/>
          <a:p>
            <a:r>
              <a:rPr lang="en-US" sz="5400" dirty="0"/>
              <a:t>QUESTIONS?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0EAAD-F314-1748-A14D-69F80C768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599" y="2652168"/>
            <a:ext cx="10650149" cy="3733134"/>
          </a:xfrm>
        </p:spPr>
        <p:txBody>
          <a:bodyPr/>
          <a:lstStyle/>
          <a:p>
            <a:pPr marL="203195" indent="0" algn="ctr">
              <a:buNone/>
            </a:pPr>
            <a:endParaRPr lang="en-US" sz="1800" dirty="0"/>
          </a:p>
          <a:p>
            <a:pPr marL="203195" indent="0" algn="ctr">
              <a:buNone/>
            </a:pPr>
            <a:endParaRPr lang="en-US" sz="1800" dirty="0"/>
          </a:p>
          <a:p>
            <a:pPr marL="203195" indent="0" algn="ctr">
              <a:buNone/>
            </a:pPr>
            <a:endParaRPr lang="en-US" sz="2400" dirty="0"/>
          </a:p>
          <a:p>
            <a:pPr marL="203195" indent="0" algn="ctr">
              <a:buNone/>
            </a:pPr>
            <a:r>
              <a:rPr lang="en-US" sz="2400" dirty="0"/>
              <a:t>Tim </a:t>
            </a:r>
            <a:r>
              <a:rPr lang="en-US" sz="2400" dirty="0" err="1"/>
              <a:t>Lindl</a:t>
            </a:r>
            <a:r>
              <a:rPr lang="en-US" sz="2400" dirty="0"/>
              <a:t> / Jake Schlesinger</a:t>
            </a:r>
          </a:p>
          <a:p>
            <a:pPr marL="203195" indent="0" algn="ctr">
              <a:buNone/>
            </a:pPr>
            <a:r>
              <a:rPr lang="en-US" sz="2000" dirty="0">
                <a:hlinkClick r:id="rId3"/>
              </a:rPr>
              <a:t>tlindl@keyesfox.com</a:t>
            </a:r>
            <a:r>
              <a:rPr lang="en-US" sz="2000" dirty="0"/>
              <a:t> / </a:t>
            </a:r>
            <a:r>
              <a:rPr lang="en-US" sz="2000" dirty="0">
                <a:hlinkClick r:id="rId4"/>
              </a:rPr>
              <a:t>jschlesinger@keyesfox.com</a:t>
            </a:r>
            <a:r>
              <a:rPr lang="en-US" sz="2000" dirty="0"/>
              <a:t> </a:t>
            </a:r>
          </a:p>
          <a:p>
            <a:pPr marL="203195" indent="0" algn="ctr">
              <a:buNone/>
            </a:pPr>
            <a:r>
              <a:rPr lang="en-US" sz="2000" dirty="0"/>
              <a:t>510-314-8385 / 970-531-2525</a:t>
            </a:r>
          </a:p>
          <a:p>
            <a:pPr marL="203195" indent="0" algn="ctr">
              <a:buNone/>
            </a:pPr>
            <a:endParaRPr lang="en-US" sz="2000" dirty="0"/>
          </a:p>
          <a:p>
            <a:pPr marL="203195" indent="0" algn="ctr">
              <a:buNone/>
            </a:pPr>
            <a:endParaRPr lang="en-US" sz="2000" dirty="0"/>
          </a:p>
          <a:p>
            <a:pPr marL="203195" indent="0" algn="ctr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8F1355-6F42-62AE-EDDC-8DB6803047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598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7986C2C582E044A898316E99F85724" ma:contentTypeVersion="11" ma:contentTypeDescription="Create a new document." ma:contentTypeScope="" ma:versionID="139334dc9aea53352da179d545c049a4">
  <xsd:schema xmlns:xsd="http://www.w3.org/2001/XMLSchema" xmlns:xs="http://www.w3.org/2001/XMLSchema" xmlns:p="http://schemas.microsoft.com/office/2006/metadata/properties" xmlns:ns2="055d0efe-f552-451e-9f9f-774ce63ee943" xmlns:ns3="a096155a-1619-4a53-88cb-585ffdedd270" targetNamespace="http://schemas.microsoft.com/office/2006/metadata/properties" ma:root="true" ma:fieldsID="9fa5181d1accace04ebe962657229856" ns2:_="" ns3:_="">
    <xsd:import namespace="055d0efe-f552-451e-9f9f-774ce63ee943"/>
    <xsd:import namespace="a096155a-1619-4a53-88cb-585ffdedd2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5d0efe-f552-451e-9f9f-774ce63ee9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6155a-1619-4a53-88cb-585ffdedd27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20955F-FC6B-4AEF-9716-68635CDE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024C2DB-0EDD-4313-96EF-3B8C8984C7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9BACBB-1D77-45C3-B406-34FA94986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5d0efe-f552-451e-9f9f-774ce63ee943"/>
    <ds:schemaRef ds:uri="a096155a-1619-4a53-88cb-585ffdedd2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7151</TotalTime>
  <Words>370</Words>
  <Application>Microsoft Macintosh PowerPoint</Application>
  <PresentationFormat>Widescreen</PresentationFormat>
  <Paragraphs>85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 Theme</vt:lpstr>
      <vt:lpstr>Clean Energy Alliance: Regulatory Update</vt:lpstr>
      <vt:lpstr>Overview</vt:lpstr>
      <vt:lpstr>GRC Phase 1 </vt:lpstr>
      <vt:lpstr>GRC Phase 2 </vt:lpstr>
      <vt:lpstr>Integrated Resource Planning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A.20-02-009 - Joint CCAs’ Ex Parte</dc:title>
  <dc:creator>Tim Lindl</dc:creator>
  <cp:lastModifiedBy>Jacob Schlesinger</cp:lastModifiedBy>
  <cp:revision>85</cp:revision>
  <cp:lastPrinted>2023-07-21T19:54:32Z</cp:lastPrinted>
  <dcterms:created xsi:type="dcterms:W3CDTF">2021-07-05T23:50:39Z</dcterms:created>
  <dcterms:modified xsi:type="dcterms:W3CDTF">2023-09-25T16:28:04Z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0x010100FB7986C2C582E044A898316E99F85724</vt:lpwstr>
  </property>
</Properties>
</file>