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1452" r:id="rId3"/>
    <p:sldId id="303" r:id="rId4"/>
    <p:sldId id="1455" r:id="rId5"/>
    <p:sldId id="1458" r:id="rId6"/>
    <p:sldId id="300" r:id="rId7"/>
    <p:sldId id="299" r:id="rId8"/>
    <p:sldId id="1460" r:id="rId9"/>
    <p:sldId id="1461" r:id="rId10"/>
    <p:sldId id="1459" r:id="rId11"/>
    <p:sldId id="1456" r:id="rId12"/>
    <p:sldId id="1453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8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5"/>
    <p:restoredTop sz="94667"/>
  </p:normalViewPr>
  <p:slideViewPr>
    <p:cSldViewPr snapToGrid="0" snapToObjects="1">
      <p:cViewPr varScale="1">
        <p:scale>
          <a:sx n="92" d="100"/>
          <a:sy n="92" d="100"/>
        </p:scale>
        <p:origin x="192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951B3-7BD7-BE45-9DB1-191E2B5A99A8}" type="datetimeFigureOut">
              <a:rPr lang="en-US" smtClean="0"/>
              <a:t>3/14/23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718BD-22B8-6546-A839-A942CC52C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04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7FD2350-99FE-944C-B240-7FA7DD1A3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757911-7248-4641-BF00-C63A63DC0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000" b="1" i="0">
                <a:latin typeface="Raleway SemiBold" panose="020B05030301010600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817658-5022-FD4D-AE86-C7358A34A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4200" b="0" i="0">
                <a:solidFill>
                  <a:srgbClr val="E3A83E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>
              <a:solidFill>
                <a:srgbClr val="E3A83E"/>
              </a:solidFill>
              <a:latin typeface="Raleway SemiBold" panose="020B0503030101060003" pitchFamily="34" charset="77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239C872-45D4-7642-A9C2-898BEAA21F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63060" y="695642"/>
            <a:ext cx="2065880" cy="1701313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340A6C4-AD9E-D94E-8F9F-695D9D97659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4553" y="6517760"/>
            <a:ext cx="2743200" cy="2762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3/21/23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8B02B8-E5D1-C64B-8763-ED67F9493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0820" y="6517760"/>
            <a:ext cx="2436627" cy="276225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8204879-77F5-E246-8886-3B995DEECA2F}" type="slidenum">
              <a:rPr lang="en-US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1948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B465EF-1CBE-734E-A8E0-9B29A5FDAA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55875" y="5181286"/>
            <a:ext cx="2205637" cy="165422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2FD9CCB-EDD9-5945-A7CA-4B3107C1787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00807" y="6517760"/>
            <a:ext cx="1848292" cy="2762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3/21/23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5EEB406-0CFC-E34C-9ED8-D5541C2D0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4056" y="6517760"/>
            <a:ext cx="2123391" cy="276225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8204879-77F5-E246-8886-3B995DEECA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70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BB1D3A-F9F0-454B-92F9-DA3E9E56A7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0A733D-FFCD-D64A-B385-4472FB1D5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89561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B9374-709B-EE41-B6E6-4AF436B8C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0" y="1425835"/>
            <a:ext cx="54790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E2CC2-2B56-F248-ACA3-29215AFB9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6400" y="249581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D399993D-C229-1A42-AF64-DCB8388581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34793" y="5489708"/>
            <a:ext cx="1245036" cy="1025323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F0C1FCA-5688-9447-947E-C54AE26F96B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57199" y="6517760"/>
            <a:ext cx="2390553" cy="2762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3/21/23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08C228-9478-5247-BF79-4107DCB1F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4056" y="6517760"/>
            <a:ext cx="2123391" cy="276225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8204879-77F5-E246-8886-3B995DEECA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513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B00913-3757-E842-A7BB-F3782AAF39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D751DB-C5FF-E040-B879-FDCC7D2DE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9519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F45F23-AE8F-E34D-B941-CB0FBE062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19800" y="1225419"/>
            <a:ext cx="559809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5AE44-BA01-E54E-902D-D72669E3C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6400" y="2295394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3634AE1-7BD3-2C42-B0A8-3DE20A83D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34793" y="5489708"/>
            <a:ext cx="1245036" cy="1025323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DDE5243-AF02-4E48-9093-BE1D389242B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57199" y="6517760"/>
            <a:ext cx="2390553" cy="2762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3/21/23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4E5351-2818-A44C-A7D8-B09CB78A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4056" y="6517760"/>
            <a:ext cx="2123391" cy="276225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8204879-77F5-E246-8886-3B995DEECA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3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D3573A-A175-0A45-8BDD-BD78B94705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43EF18-AA33-5A48-B193-E65999933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395" y="700464"/>
            <a:ext cx="10390238" cy="1325563"/>
          </a:xfrm>
        </p:spPr>
        <p:txBody>
          <a:bodyPr/>
          <a:lstStyle>
            <a:lvl1pPr>
              <a:defRPr b="1" i="0">
                <a:latin typeface="Raleway SemiBold" panose="020B05030301010600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41605-4497-E547-941E-5CF59CC9F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395" y="2160964"/>
            <a:ext cx="10390238" cy="4351338"/>
          </a:xfrm>
        </p:spPr>
        <p:txBody>
          <a:bodyPr/>
          <a:lstStyle>
            <a:lvl1pPr>
              <a:defRPr b="0" i="0">
                <a:latin typeface="Raleway" panose="020B0503030101060003" pitchFamily="34" charset="77"/>
              </a:defRPr>
            </a:lvl1pPr>
            <a:lvl2pPr>
              <a:defRPr b="0" i="0">
                <a:latin typeface="Raleway" panose="020B0503030101060003" pitchFamily="34" charset="77"/>
              </a:defRPr>
            </a:lvl2pPr>
            <a:lvl3pPr>
              <a:defRPr b="0" i="0">
                <a:latin typeface="Raleway" panose="020B0503030101060003" pitchFamily="34" charset="77"/>
              </a:defRPr>
            </a:lvl3pPr>
            <a:lvl4pPr>
              <a:defRPr b="0" i="0">
                <a:latin typeface="Raleway" panose="020B0503030101060003" pitchFamily="34" charset="77"/>
              </a:defRPr>
            </a:lvl4pPr>
            <a:lvl5pPr>
              <a:defRPr b="0" i="0">
                <a:latin typeface="Raleway" panose="020B05030301010600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2256F47-4A56-4443-AD47-4AF1B352DD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34793" y="5489708"/>
            <a:ext cx="1245036" cy="1025323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A044DBF-F2CE-1447-8529-F4BF991744B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57199" y="6517760"/>
            <a:ext cx="2390553" cy="2762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3/21/23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26EAA8E-4EC0-4448-A79F-7D43D9BAC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4056" y="6517760"/>
            <a:ext cx="2123391" cy="276225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8204879-77F5-E246-8886-3B995DEECA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12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D3573A-A175-0A45-8BDD-BD78B94705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43EF18-AA33-5A48-B193-E65999933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658" y="592309"/>
            <a:ext cx="10048568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Raleway SemiBold" panose="020B05030301010600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41605-4497-E547-941E-5CF59CC9F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658" y="2052809"/>
            <a:ext cx="10048568" cy="4351338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>
              <a:defRPr b="0" i="0">
                <a:solidFill>
                  <a:schemeClr val="bg1"/>
                </a:solidFill>
                <a:latin typeface="Raleway" panose="020B0503030101060003" pitchFamily="34" charset="77"/>
              </a:defRPr>
            </a:lvl2pPr>
            <a:lvl3pPr>
              <a:defRPr b="0" i="0">
                <a:solidFill>
                  <a:schemeClr val="bg1"/>
                </a:solidFill>
                <a:latin typeface="Raleway" panose="020B0503030101060003" pitchFamily="34" charset="77"/>
              </a:defRPr>
            </a:lvl3pPr>
            <a:lvl4pPr>
              <a:defRPr b="0" i="0">
                <a:solidFill>
                  <a:schemeClr val="bg1"/>
                </a:solidFill>
                <a:latin typeface="Raleway" panose="020B0503030101060003" pitchFamily="34" charset="77"/>
              </a:defRPr>
            </a:lvl4pPr>
            <a:lvl5pPr>
              <a:defRPr b="0" i="0">
                <a:solidFill>
                  <a:schemeClr val="bg1"/>
                </a:solidFill>
                <a:latin typeface="Raleway" panose="020B05030301010600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AFB418-63D0-6841-869E-72B43CAA08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55875" y="5181286"/>
            <a:ext cx="2205637" cy="1654226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A35EC0AA-6471-D64E-AF0B-4FB55C3983A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99460" y="6517760"/>
            <a:ext cx="1848292" cy="2762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3/21/23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046C451-BC77-8D4D-9772-1B80403B8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4056" y="6517760"/>
            <a:ext cx="2123391" cy="276225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8204879-77F5-E246-8886-3B995DEECA2F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0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11D946-BC9D-7741-A937-60ED291BF1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6906DF-B1A1-C447-9BF4-C8B7F739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226" y="1709738"/>
            <a:ext cx="10364223" cy="2852737"/>
          </a:xfrm>
        </p:spPr>
        <p:txBody>
          <a:bodyPr anchor="b"/>
          <a:lstStyle>
            <a:lvl1pPr>
              <a:defRPr sz="5000" b="1" i="0">
                <a:latin typeface="Raleway SemiBold" panose="020B05030301010600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CE28F-3EB7-3F45-9749-FDBB4604B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3226" y="4589463"/>
            <a:ext cx="1036422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D970E5F-86D7-8244-A82E-38FA1C726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34793" y="5489708"/>
            <a:ext cx="1245036" cy="1025323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EFE2C0B-EB2E-A043-AF68-6DF20BA2F93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64601" y="6517760"/>
            <a:ext cx="2390553" cy="2762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3/21/23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78FF367-A808-8C43-932F-D8772C7D6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4056" y="6517760"/>
            <a:ext cx="2123391" cy="276225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8204879-77F5-E246-8886-3B995DEECA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7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11D946-BC9D-7741-A937-60ED291BF1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6906DF-B1A1-C447-9BF4-C8B7F739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226" y="596554"/>
            <a:ext cx="10364223" cy="2852737"/>
          </a:xfrm>
        </p:spPr>
        <p:txBody>
          <a:bodyPr anchor="b"/>
          <a:lstStyle>
            <a:lvl1pPr>
              <a:defRPr sz="5000" b="1" i="0">
                <a:solidFill>
                  <a:schemeClr val="bg1"/>
                </a:solidFill>
                <a:latin typeface="Raleway SemiBold" panose="020B05030301010600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CE28F-3EB7-3F45-9749-FDBB4604B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3226" y="3476279"/>
            <a:ext cx="1036422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290765-67A8-4247-82AC-A9511428F2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38250" y="-59480"/>
            <a:ext cx="2205637" cy="1654226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F56762C-7789-EE4F-A63D-AAE47DF02B6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4553" y="6517760"/>
            <a:ext cx="2743200" cy="2762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3/21/23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526010B-0DDF-6C40-AA14-AB3F2927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0820" y="6517760"/>
            <a:ext cx="2436627" cy="276225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8204879-77F5-E246-8886-3B995DEECA2F}" type="slidenum">
              <a:rPr lang="en-US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1800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4BB4D0-143E-A14C-A0EB-4EB17FF4F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E9EB10-70E0-AD44-8023-12F73FDD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226" y="774049"/>
            <a:ext cx="10108356" cy="1325563"/>
          </a:xfrm>
        </p:spPr>
        <p:txBody>
          <a:bodyPr/>
          <a:lstStyle>
            <a:lvl1pPr>
              <a:defRPr b="1" i="0">
                <a:latin typeface="Raleway SemiBold" panose="020B05030301010600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9894F-6E8E-6E45-BA3B-1191685748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3226" y="2270175"/>
            <a:ext cx="5115552" cy="4351338"/>
          </a:xfrm>
        </p:spPr>
        <p:txBody>
          <a:bodyPr/>
          <a:lstStyle>
            <a:lvl1pPr>
              <a:defRPr sz="2400">
                <a:latin typeface="Raleway" panose="020B0503030101060003" pitchFamily="34" charset="77"/>
              </a:defRPr>
            </a:lvl1pPr>
            <a:lvl2pPr>
              <a:defRPr sz="2000">
                <a:latin typeface="Raleway" panose="020B0503030101060003" pitchFamily="34" charset="77"/>
              </a:defRPr>
            </a:lvl2pPr>
            <a:lvl3pPr>
              <a:defRPr sz="1800">
                <a:latin typeface="Raleway" panose="020B0503030101060003" pitchFamily="34" charset="77"/>
              </a:defRPr>
            </a:lvl3pPr>
            <a:lvl4pPr>
              <a:defRPr sz="1600">
                <a:latin typeface="Raleway" panose="020B0503030101060003" pitchFamily="34" charset="77"/>
              </a:defRPr>
            </a:lvl4pPr>
            <a:lvl5pPr>
              <a:defRPr sz="1400">
                <a:latin typeface="Raleway" panose="020B05030301010600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6AB9E-8FB0-4C4B-AB42-C29876F04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7226" y="2270175"/>
            <a:ext cx="5115552" cy="4351338"/>
          </a:xfrm>
        </p:spPr>
        <p:txBody>
          <a:bodyPr/>
          <a:lstStyle>
            <a:lvl1pPr>
              <a:defRPr sz="2400">
                <a:latin typeface="Raleway" panose="020B0503030101060003" pitchFamily="34" charset="77"/>
              </a:defRPr>
            </a:lvl1pPr>
            <a:lvl2pPr>
              <a:defRPr sz="2000">
                <a:latin typeface="Raleway" panose="020B0503030101060003" pitchFamily="34" charset="77"/>
              </a:defRPr>
            </a:lvl2pPr>
            <a:lvl3pPr>
              <a:defRPr sz="1800">
                <a:latin typeface="Raleway" panose="020B0503030101060003" pitchFamily="34" charset="77"/>
              </a:defRPr>
            </a:lvl3pPr>
            <a:lvl4pPr>
              <a:defRPr sz="1600">
                <a:latin typeface="Raleway" panose="020B0503030101060003" pitchFamily="34" charset="77"/>
              </a:defRPr>
            </a:lvl4pPr>
            <a:lvl5pPr>
              <a:defRPr sz="1400">
                <a:latin typeface="Raleway" panose="020B05030301010600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8BA64FA-E32F-D04E-80ED-6557B785E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34793" y="5489708"/>
            <a:ext cx="1245036" cy="1025323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7F74436-6874-0C4E-A3CA-B4E6303FC2B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57199" y="6517760"/>
            <a:ext cx="2390553" cy="2762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3/21/23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1B426F2-CCDF-C742-A907-4E6645B4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4056" y="6517760"/>
            <a:ext cx="2123391" cy="276225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8204879-77F5-E246-8886-3B995DEECA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32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DF0BCA-4BA0-9645-A6C6-DF8553D708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4D7863-8742-FE4F-BC6D-CBA38BC7A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226" y="715853"/>
            <a:ext cx="10333704" cy="1325563"/>
          </a:xfrm>
        </p:spPr>
        <p:txBody>
          <a:bodyPr/>
          <a:lstStyle>
            <a:lvl1pPr>
              <a:defRPr b="1">
                <a:latin typeface="Raleway" panose="020B05030301010600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9DF71-326E-FA4D-AEAE-2DD16F013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3227" y="2031891"/>
            <a:ext cx="5322748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>
                <a:latin typeface="Raleway" panose="020B0503030101060003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F2380-781A-144D-9D67-86A6641FB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3225" y="2855803"/>
            <a:ext cx="5322748" cy="3684588"/>
          </a:xfrm>
        </p:spPr>
        <p:txBody>
          <a:bodyPr/>
          <a:lstStyle>
            <a:lvl1pPr>
              <a:defRPr sz="2400">
                <a:latin typeface="Raleway" panose="020B0503030101060003" pitchFamily="34" charset="77"/>
              </a:defRPr>
            </a:lvl1pPr>
            <a:lvl2pPr>
              <a:defRPr>
                <a:latin typeface="Raleway" panose="020B0503030101060003" pitchFamily="34" charset="77"/>
              </a:defRPr>
            </a:lvl2pPr>
            <a:lvl3pPr>
              <a:defRPr>
                <a:latin typeface="Raleway" panose="020B0503030101060003" pitchFamily="34" charset="77"/>
              </a:defRPr>
            </a:lvl3pPr>
            <a:lvl4pPr>
              <a:defRPr>
                <a:latin typeface="Raleway" panose="020B0503030101060003" pitchFamily="34" charset="77"/>
              </a:defRPr>
            </a:lvl4pPr>
            <a:lvl5pPr>
              <a:defRPr>
                <a:latin typeface="Raleway" panose="020B05030301010600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5A0C6-E976-714C-AA8F-C738131E6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38857" y="2031891"/>
            <a:ext cx="5215608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>
                <a:latin typeface="Raleway" panose="020B0503030101060003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919F54-86D5-4149-9663-03D8B8AF3C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38857" y="2855803"/>
            <a:ext cx="5215608" cy="3684588"/>
          </a:xfrm>
        </p:spPr>
        <p:txBody>
          <a:bodyPr/>
          <a:lstStyle>
            <a:lvl1pPr>
              <a:defRPr>
                <a:latin typeface="Raleway" panose="020B0503030101060003" pitchFamily="34" charset="77"/>
              </a:defRPr>
            </a:lvl1pPr>
            <a:lvl2pPr>
              <a:defRPr>
                <a:latin typeface="Raleway" panose="020B0503030101060003" pitchFamily="34" charset="77"/>
              </a:defRPr>
            </a:lvl2pPr>
            <a:lvl3pPr>
              <a:defRPr>
                <a:latin typeface="Raleway" panose="020B0503030101060003" pitchFamily="34" charset="77"/>
              </a:defRPr>
            </a:lvl3pPr>
            <a:lvl4pPr>
              <a:defRPr>
                <a:latin typeface="Raleway" panose="020B0503030101060003" pitchFamily="34" charset="77"/>
              </a:defRPr>
            </a:lvl4pPr>
            <a:lvl5pPr>
              <a:defRPr>
                <a:latin typeface="Raleway" panose="020B05030301010600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4AF9AC76-6C86-3A41-9860-C7474E53C5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34793" y="5489708"/>
            <a:ext cx="1245036" cy="1025323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17B7CA2-CE4D-FA40-87D5-03840EC990F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57199" y="6517760"/>
            <a:ext cx="2390553" cy="2762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3/21/23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AB4E333-7B84-3245-9F80-B9B77D23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4056" y="6517760"/>
            <a:ext cx="2123391" cy="276225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8204879-77F5-E246-8886-3B995DEECA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20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85EA79-8582-7049-A57D-5F380B10CC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3592FF-4DA3-454F-8327-DD38615EC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884" y="786430"/>
            <a:ext cx="9525000" cy="1325563"/>
          </a:xfrm>
        </p:spPr>
        <p:txBody>
          <a:bodyPr/>
          <a:lstStyle>
            <a:lvl1pPr>
              <a:defRPr b="1">
                <a:latin typeface="Raleway" panose="020B05030301010600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28E73A1-94A2-214F-B677-60E9309776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34793" y="5489708"/>
            <a:ext cx="1245036" cy="1025323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0CC5BF4-7280-0D44-A771-574A89F61DA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57199" y="6517760"/>
            <a:ext cx="2390553" cy="2762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3/21/23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B65CBEE-9EA9-9345-88EE-5848AC6D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4056" y="6517760"/>
            <a:ext cx="2123391" cy="276225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8204879-77F5-E246-8886-3B995DEECA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87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482D662-B349-FD43-83FD-B2E9C99F45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4793" y="5489708"/>
            <a:ext cx="1245036" cy="1025323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89218AD-374B-5B43-AFF1-D9C83DE4D83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57199" y="6517760"/>
            <a:ext cx="2390553" cy="2762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3/21/23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6C1C621-1361-874C-9451-19569AAD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4056" y="6517760"/>
            <a:ext cx="2123391" cy="276225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8204879-77F5-E246-8886-3B995DEECA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62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CE88D2-DC55-2142-976D-8AC80EAF5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78346-4652-7243-9EE2-753E57C11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AB4DF-1968-DE4D-B202-5BB32BB4AF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endParaRPr lang="en-US" dirty="0">
              <a:latin typeface="Raleway" panose="020B0503030101060003" pitchFamily="34" charset="77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1D7731-D535-7148-B617-45D1D286B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aleway" panose="020B0503030101060003" pitchFamily="34" charset="77"/>
              </a:defRPr>
            </a:lvl1pPr>
          </a:lstStyle>
          <a:p>
            <a:r>
              <a:rPr lang="en-US"/>
              <a:t>3/21/23</a:t>
            </a:r>
            <a:endParaRPr lang="en-US" dirty="0">
              <a:latin typeface="Raleway" panose="020B0503030101060003" pitchFamily="34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32C34-579E-E647-88DB-D183A3EAE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Raleway" panose="020B0503030101060003" pitchFamily="34" charset="77"/>
              </a:defRPr>
            </a:lvl1pPr>
          </a:lstStyle>
          <a:p>
            <a:pPr algn="r"/>
            <a:fld id="{48204879-77F5-E246-8886-3B995DEECA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89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8" r:id="rId4"/>
    <p:sldLayoutId id="2147483651" r:id="rId5"/>
    <p:sldLayoutId id="2147483652" r:id="rId6"/>
    <p:sldLayoutId id="2147483653" r:id="rId7"/>
    <p:sldLayoutId id="2147483654" r:id="rId8"/>
    <p:sldLayoutId id="2147483660" r:id="rId9"/>
    <p:sldLayoutId id="2147483655" r:id="rId10"/>
    <p:sldLayoutId id="2147483656" r:id="rId11"/>
    <p:sldLayoutId id="2147483657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DD13C-64CE-624D-8925-050062191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9054"/>
            <a:ext cx="9144000" cy="23876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Universidad Popular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EBD94D-6185-364A-8E65-CB09611F3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029" y="4105146"/>
            <a:ext cx="10654301" cy="1602770"/>
          </a:xfrm>
        </p:spPr>
        <p:txBody>
          <a:bodyPr>
            <a:normAutofit/>
          </a:bodyPr>
          <a:lstStyle/>
          <a:p>
            <a:r>
              <a:rPr lang="en-US" dirty="0"/>
              <a:t>21 de </a:t>
            </a:r>
            <a:r>
              <a:rPr lang="en-US" dirty="0" err="1"/>
              <a:t>marzo</a:t>
            </a:r>
            <a:r>
              <a:rPr lang="en-US" dirty="0"/>
              <a:t> de 2023</a:t>
            </a:r>
          </a:p>
          <a:p>
            <a:r>
              <a:rPr lang="en-US" sz="2400" dirty="0"/>
              <a:t>Barbara Boswell, </a:t>
            </a:r>
          </a:p>
          <a:p>
            <a:r>
              <a:rPr lang="en-US" sz="2400" dirty="0"/>
              <a:t>Clean Energy Alliance </a:t>
            </a:r>
            <a:r>
              <a:rPr lang="en-US" sz="2400" dirty="0" err="1"/>
              <a:t>Directora</a:t>
            </a:r>
            <a:r>
              <a:rPr lang="en-US" sz="2400" dirty="0"/>
              <a:t> </a:t>
            </a:r>
            <a:r>
              <a:rPr lang="en-US" sz="2400" dirty="0" err="1"/>
              <a:t>Ejecutiva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8882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D5EAA-2EB4-C82A-9B7F-E063A578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Próximos</a:t>
            </a:r>
            <a:r>
              <a:rPr lang="en-US" dirty="0"/>
              <a:t> </a:t>
            </a:r>
            <a:r>
              <a:rPr lang="en-US" dirty="0" err="1"/>
              <a:t>Eventos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Persona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D051F-F620-5E36-5BA3-547319EE0CF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3/21/23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883B7-028E-79BF-4720-48521CFE2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4879-77F5-E246-8886-3B995DEECA2F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387573-C05B-591E-5F24-24C533A3E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670787"/>
              </p:ext>
            </p:extLst>
          </p:nvPr>
        </p:nvGraphicFramePr>
        <p:xfrm>
          <a:off x="1243171" y="2314999"/>
          <a:ext cx="9554967" cy="2850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71667">
                  <a:extLst>
                    <a:ext uri="{9D8B030D-6E8A-4147-A177-3AD203B41FA5}">
                      <a16:colId xmlns:a16="http://schemas.microsoft.com/office/drawing/2014/main" val="1148033655"/>
                    </a:ext>
                  </a:extLst>
                </a:gridCol>
                <a:gridCol w="2583300">
                  <a:extLst>
                    <a:ext uri="{9D8B030D-6E8A-4147-A177-3AD203B41FA5}">
                      <a16:colId xmlns:a16="http://schemas.microsoft.com/office/drawing/2014/main" val="3309372825"/>
                    </a:ext>
                  </a:extLst>
                </a:gridCol>
              </a:tblGrid>
              <a:tr h="407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ACTIVIDAD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FECHA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2849211"/>
                  </a:ext>
                </a:extLst>
              </a:tr>
              <a:tr h="4071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Presentación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en</a:t>
                      </a:r>
                      <a:r>
                        <a:rPr lang="en-US" sz="2400" dirty="0">
                          <a:effectLst/>
                        </a:rPr>
                        <a:t> Centro de </a:t>
                      </a:r>
                      <a:r>
                        <a:rPr lang="en-US" sz="2400" dirty="0" err="1">
                          <a:effectLst/>
                        </a:rPr>
                        <a:t>Mayores</a:t>
                      </a:r>
                      <a:r>
                        <a:rPr lang="en-US" sz="2400" dirty="0">
                          <a:effectLst/>
                        </a:rPr>
                        <a:t> – San Marcos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16 de </a:t>
                      </a:r>
                      <a:r>
                        <a:rPr lang="en-US" sz="2400" dirty="0" err="1">
                          <a:effectLst/>
                        </a:rPr>
                        <a:t>febrero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2653594"/>
                  </a:ext>
                </a:extLst>
              </a:tr>
              <a:tr h="4071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Evento</a:t>
                      </a:r>
                      <a:r>
                        <a:rPr lang="en-US" sz="2400" dirty="0">
                          <a:effectLst/>
                        </a:rPr>
                        <a:t> de </a:t>
                      </a:r>
                      <a:r>
                        <a:rPr lang="en-US" sz="2400" dirty="0" err="1">
                          <a:effectLst/>
                        </a:rPr>
                        <a:t>Despensa</a:t>
                      </a:r>
                      <a:r>
                        <a:rPr lang="en-US" sz="2400" dirty="0">
                          <a:effectLst/>
                        </a:rPr>
                        <a:t> de </a:t>
                      </a:r>
                      <a:r>
                        <a:rPr lang="en-US" sz="2400" dirty="0" err="1">
                          <a:effectLst/>
                        </a:rPr>
                        <a:t>Alimento</a:t>
                      </a:r>
                      <a:r>
                        <a:rPr lang="en-US" sz="2400" dirty="0">
                          <a:effectLst/>
                        </a:rPr>
                        <a:t> – San Marcos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22 de </a:t>
                      </a:r>
                      <a:r>
                        <a:rPr lang="en-US" sz="2400" dirty="0" err="1">
                          <a:effectLst/>
                        </a:rPr>
                        <a:t>febrero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9114786"/>
                  </a:ext>
                </a:extLst>
              </a:tr>
              <a:tr h="4071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Comisión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Planificación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San Marcos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de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marzo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9438954"/>
                  </a:ext>
                </a:extLst>
              </a:tr>
              <a:tr h="4071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Universidad Popular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de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marzo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0375516"/>
                  </a:ext>
                </a:extLst>
              </a:tr>
              <a:tr h="4071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Mercado del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Agricultor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San Marcos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 de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marzo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0790102"/>
                  </a:ext>
                </a:extLst>
              </a:tr>
              <a:tr h="4071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Puesto</a:t>
                      </a:r>
                      <a:r>
                        <a:rPr lang="en-US" sz="2400" dirty="0">
                          <a:effectLst/>
                        </a:rPr>
                        <a:t> de </a:t>
                      </a:r>
                      <a:r>
                        <a:rPr lang="en-US" sz="2400" dirty="0" err="1">
                          <a:effectLst/>
                        </a:rPr>
                        <a:t>Eventos</a:t>
                      </a:r>
                      <a:r>
                        <a:rPr lang="en-US" sz="2400" dirty="0">
                          <a:effectLst/>
                        </a:rPr>
                        <a:t> Spring Fling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 de </a:t>
                      </a:r>
                      <a:r>
                        <a:rPr lang="en-US" sz="2400" dirty="0" err="1">
                          <a:effectLst/>
                        </a:rPr>
                        <a:t>abril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527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116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C281F-BE37-F049-970A-219E8E361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Programas</a:t>
            </a:r>
            <a:r>
              <a:rPr lang="en-US" dirty="0"/>
              <a:t> </a:t>
            </a:r>
            <a:r>
              <a:rPr lang="en-US" dirty="0" err="1"/>
              <a:t>Existentes</a:t>
            </a:r>
            <a:r>
              <a:rPr lang="en-US" dirty="0"/>
              <a:t> y </a:t>
            </a:r>
            <a:r>
              <a:rPr lang="en-US" dirty="0" err="1"/>
              <a:t>Futuros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F8708-1476-4047-B454-6A26D33A7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Impacto</a:t>
            </a:r>
            <a:r>
              <a:rPr lang="en-US" dirty="0"/>
              <a:t> Personal – </a:t>
            </a:r>
            <a:r>
              <a:rPr lang="en-US" dirty="0" err="1"/>
              <a:t>Programa</a:t>
            </a:r>
            <a:r>
              <a:rPr lang="en-US" dirty="0"/>
              <a:t> para </a:t>
            </a:r>
            <a:r>
              <a:rPr lang="en-US" dirty="0" err="1"/>
              <a:t>clientes</a:t>
            </a:r>
            <a:r>
              <a:rPr lang="en-US" dirty="0"/>
              <a:t> con </a:t>
            </a:r>
            <a:r>
              <a:rPr lang="en-US" dirty="0" err="1"/>
              <a:t>paneles</a:t>
            </a:r>
            <a:r>
              <a:rPr lang="en-US" dirty="0"/>
              <a:t> </a:t>
            </a:r>
            <a:r>
              <a:rPr lang="en-US" dirty="0" err="1"/>
              <a:t>solares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techo</a:t>
            </a:r>
            <a:endParaRPr lang="en-US" dirty="0"/>
          </a:p>
          <a:p>
            <a:r>
              <a:rPr lang="en-US" dirty="0" err="1"/>
              <a:t>Asociación</a:t>
            </a:r>
            <a:r>
              <a:rPr lang="en-US" dirty="0"/>
              <a:t> con </a:t>
            </a:r>
            <a:r>
              <a:rPr lang="en-US" dirty="0" err="1"/>
              <a:t>OhmConnect</a:t>
            </a:r>
            <a:endParaRPr lang="en-US" dirty="0"/>
          </a:p>
          <a:p>
            <a:pPr lvl="1"/>
            <a:r>
              <a:rPr lang="en-US" dirty="0" err="1"/>
              <a:t>Termostatos</a:t>
            </a:r>
            <a:r>
              <a:rPr lang="en-US" dirty="0"/>
              <a:t> </a:t>
            </a:r>
            <a:r>
              <a:rPr lang="en-US" dirty="0" err="1"/>
              <a:t>inteligentes</a:t>
            </a:r>
            <a:r>
              <a:rPr lang="en-US" dirty="0"/>
              <a:t> o </a:t>
            </a:r>
            <a:r>
              <a:rPr lang="en-US" dirty="0" err="1"/>
              <a:t>enchufes</a:t>
            </a:r>
            <a:r>
              <a:rPr lang="en-US" dirty="0"/>
              <a:t> </a:t>
            </a:r>
            <a:r>
              <a:rPr lang="en-US" dirty="0" err="1"/>
              <a:t>inteligentes</a:t>
            </a:r>
            <a:r>
              <a:rPr lang="en-US" dirty="0"/>
              <a:t> con </a:t>
            </a:r>
            <a:r>
              <a:rPr lang="en-US" dirty="0" err="1"/>
              <a:t>descuento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Incentivos</a:t>
            </a:r>
            <a:r>
              <a:rPr lang="en-US" dirty="0"/>
              <a:t> para </a:t>
            </a:r>
            <a:r>
              <a:rPr lang="en-US" dirty="0" err="1"/>
              <a:t>reducir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uso</a:t>
            </a:r>
            <a:r>
              <a:rPr lang="en-US" dirty="0"/>
              <a:t> de </a:t>
            </a:r>
            <a:r>
              <a:rPr lang="en-US" dirty="0" err="1"/>
              <a:t>energía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</a:t>
            </a:r>
            <a:r>
              <a:rPr lang="en-US" dirty="0" err="1"/>
              <a:t>ciertos</a:t>
            </a:r>
            <a:r>
              <a:rPr lang="en-US" dirty="0"/>
              <a:t> </a:t>
            </a:r>
            <a:r>
              <a:rPr lang="en-US" dirty="0" err="1"/>
              <a:t>períodos</a:t>
            </a:r>
            <a:r>
              <a:rPr lang="en-US" dirty="0"/>
              <a:t> de </a:t>
            </a:r>
            <a:r>
              <a:rPr lang="en-US" dirty="0" err="1"/>
              <a:t>tiempo</a:t>
            </a:r>
            <a:endParaRPr lang="en-US" dirty="0"/>
          </a:p>
          <a:p>
            <a:r>
              <a:rPr lang="en-US" dirty="0" err="1"/>
              <a:t>Campeones</a:t>
            </a:r>
            <a:r>
              <a:rPr lang="en-US" dirty="0"/>
              <a:t> de </a:t>
            </a:r>
            <a:r>
              <a:rPr lang="en-US" dirty="0" err="1"/>
              <a:t>Impacto</a:t>
            </a:r>
            <a:r>
              <a:rPr lang="en-US" dirty="0"/>
              <a:t> Verde</a:t>
            </a:r>
          </a:p>
          <a:p>
            <a:pPr lvl="1"/>
            <a:r>
              <a:rPr lang="en-US" dirty="0" err="1"/>
              <a:t>Programa</a:t>
            </a:r>
            <a:r>
              <a:rPr lang="en-US" dirty="0"/>
              <a:t> de </a:t>
            </a:r>
            <a:r>
              <a:rPr lang="en-US" dirty="0" err="1"/>
              <a:t>reconocimiento</a:t>
            </a:r>
            <a:r>
              <a:rPr lang="en-US" dirty="0"/>
              <a:t> para </a:t>
            </a:r>
            <a:r>
              <a:rPr lang="en-US" dirty="0" err="1"/>
              <a:t>clientes</a:t>
            </a:r>
            <a:r>
              <a:rPr lang="en-US" dirty="0"/>
              <a:t> </a:t>
            </a:r>
            <a:r>
              <a:rPr lang="en-US" dirty="0" err="1"/>
              <a:t>inscritos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suministro</a:t>
            </a:r>
            <a:r>
              <a:rPr lang="en-US" dirty="0"/>
              <a:t> de </a:t>
            </a:r>
            <a:r>
              <a:rPr lang="en-US" dirty="0" err="1"/>
              <a:t>energía</a:t>
            </a:r>
            <a:r>
              <a:rPr lang="en-US" dirty="0"/>
              <a:t> 100% removable de CEA</a:t>
            </a:r>
          </a:p>
          <a:p>
            <a:r>
              <a:rPr lang="en-US" dirty="0" err="1"/>
              <a:t>Considerando</a:t>
            </a:r>
            <a:r>
              <a:rPr lang="en-US" dirty="0"/>
              <a:t> un </a:t>
            </a:r>
            <a:r>
              <a:rPr lang="en-US" dirty="0" err="1"/>
              <a:t>programa</a:t>
            </a:r>
            <a:r>
              <a:rPr lang="en-US" dirty="0"/>
              <a:t> que </a:t>
            </a:r>
            <a:r>
              <a:rPr lang="en-US" dirty="0" err="1"/>
              <a:t>permitiría</a:t>
            </a:r>
            <a:r>
              <a:rPr lang="en-US" dirty="0"/>
              <a:t> a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clientes</a:t>
            </a:r>
            <a:r>
              <a:rPr lang="en-US" dirty="0"/>
              <a:t> acceder a </a:t>
            </a:r>
            <a:r>
              <a:rPr lang="en-US" dirty="0" err="1"/>
              <a:t>sistemas</a:t>
            </a:r>
            <a:r>
              <a:rPr lang="en-US" dirty="0"/>
              <a:t> </a:t>
            </a:r>
            <a:r>
              <a:rPr lang="en-US" dirty="0" err="1"/>
              <a:t>solares</a:t>
            </a:r>
            <a:r>
              <a:rPr lang="en-US" dirty="0"/>
              <a:t> y de </a:t>
            </a:r>
            <a:r>
              <a:rPr lang="en-US" dirty="0" err="1"/>
              <a:t>baterías</a:t>
            </a:r>
            <a:r>
              <a:rPr lang="en-US" dirty="0"/>
              <a:t> sin solicitudes de </a:t>
            </a:r>
            <a:r>
              <a:rPr lang="en-US" dirty="0" err="1"/>
              <a:t>crédito</a:t>
            </a:r>
            <a:r>
              <a:rPr lang="en-US" dirty="0"/>
              <a:t> y con </a:t>
            </a:r>
            <a:r>
              <a:rPr lang="en-US" dirty="0" err="1"/>
              <a:t>ahorros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factura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35093-5F18-ECE3-4916-2E449F8F575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3/21/23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3BDCC0-15AF-65D9-6028-E7BAACB0B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4879-77F5-E246-8886-3B995DEECA2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14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02DB6-F65B-8C48-BA4D-84EFD0D12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Dónde</a:t>
            </a:r>
            <a:r>
              <a:rPr lang="en-US" dirty="0"/>
              <a:t> </a:t>
            </a:r>
            <a:r>
              <a:rPr lang="en-US" dirty="0" err="1"/>
              <a:t>obtener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33583-84D3-744F-9DB9-109AA1EB6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 err="1"/>
              <a:t>TheCleanEnergyAlliance.org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Centro de </a:t>
            </a:r>
            <a:r>
              <a:rPr lang="en-US" dirty="0" err="1"/>
              <a:t>Llamadas</a:t>
            </a:r>
            <a:r>
              <a:rPr lang="en-US" dirty="0"/>
              <a:t>: (833) 232-3110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60EAB-7C38-9E46-9A9A-D24ECB05073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3/21/23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8A750C-8094-9C4A-9D8E-678A6E3B6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4879-77F5-E246-8886-3B995DEECA2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43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334086-087F-D148-8C3C-E8903AAA0C68}"/>
              </a:ext>
            </a:extLst>
          </p:cNvPr>
          <p:cNvSpPr txBox="1"/>
          <p:nvPr/>
        </p:nvSpPr>
        <p:spPr>
          <a:xfrm>
            <a:off x="2239766" y="2280863"/>
            <a:ext cx="7191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Preguntas</a:t>
            </a:r>
            <a:r>
              <a:rPr lang="en-US" sz="4400" dirty="0"/>
              <a:t>/</a:t>
            </a:r>
            <a:r>
              <a:rPr lang="en-US" sz="4400" dirty="0" err="1"/>
              <a:t>Discusión</a:t>
            </a:r>
            <a:endParaRPr lang="en-US" sz="44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435218-05EC-0CEB-9195-14A1C131DDF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3/21/23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92525-6E83-D4B9-0CB8-55610BB2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4879-77F5-E246-8886-3B995DEECA2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B845E-F388-C343-8886-870402BD2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Sobre</a:t>
            </a:r>
            <a:r>
              <a:rPr lang="en-US" dirty="0"/>
              <a:t> Clean Energy Alliance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C47E6-7F79-8842-826D-CAC6FC661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1267" y="2026027"/>
            <a:ext cx="5211647" cy="1251934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err="1"/>
              <a:t>Membresía</a:t>
            </a:r>
            <a:r>
              <a:rPr lang="en-US" sz="2400" dirty="0"/>
              <a:t> de la </a:t>
            </a:r>
            <a:r>
              <a:rPr lang="en-US" sz="2400" dirty="0" err="1"/>
              <a:t>Agencia</a:t>
            </a:r>
            <a:r>
              <a:rPr lang="en-US" sz="2400" dirty="0"/>
              <a:t> de </a:t>
            </a:r>
            <a:r>
              <a:rPr lang="en-US" sz="2400" dirty="0" err="1"/>
              <a:t>Poderes</a:t>
            </a:r>
            <a:r>
              <a:rPr lang="en-US" sz="2400" dirty="0"/>
              <a:t> Conjuntos</a:t>
            </a:r>
          </a:p>
          <a:p>
            <a:pPr lvl="1"/>
            <a:r>
              <a:rPr lang="en-US" sz="2100" dirty="0"/>
              <a:t>2019 - Carlsbad/Del Mar/Solana Beach</a:t>
            </a:r>
          </a:p>
          <a:p>
            <a:pPr lvl="1"/>
            <a:r>
              <a:rPr lang="en-US" sz="2100" dirty="0"/>
              <a:t>2021 - Escondido y San Marcos</a:t>
            </a:r>
          </a:p>
          <a:p>
            <a:pPr lvl="1"/>
            <a:r>
              <a:rPr lang="en-US" sz="2100" dirty="0"/>
              <a:t>2022 - Oceanside y Vista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1810C-BFE2-5C39-9937-9AB6203DF0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3/21/23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F3F95-3239-44E7-1DAD-30D86AD95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4879-77F5-E246-8886-3B995DEECA2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B8597B6E-3D74-7198-7849-0A8299995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95" y="1790842"/>
            <a:ext cx="5211648" cy="474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47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52140-8848-7B43-8237-53125ADF0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622" y="700464"/>
            <a:ext cx="10390238" cy="1325563"/>
          </a:xfrm>
        </p:spPr>
        <p:txBody>
          <a:bodyPr/>
          <a:lstStyle/>
          <a:p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Funciona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60CF50-A688-5E3B-5C16-BF4FEBE4864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3/21/23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A4BFD-7AA1-63A0-7B01-612D3391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4879-77F5-E246-8886-3B995DEECA2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58D6CAD5-88B6-6582-E872-7ADB8640DA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01"/>
          <a:stretch/>
        </p:blipFill>
        <p:spPr>
          <a:xfrm>
            <a:off x="793644" y="1627768"/>
            <a:ext cx="10941157" cy="502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8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B845E-F388-C343-8886-870402BD2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Gobernanza</a:t>
            </a:r>
            <a:r>
              <a:rPr lang="en-US" dirty="0"/>
              <a:t> CEA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C47E6-7F79-8842-826D-CAC6FC661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Junta </a:t>
            </a:r>
            <a:r>
              <a:rPr lang="en-US" dirty="0" err="1"/>
              <a:t>Directiva</a:t>
            </a:r>
            <a:endParaRPr lang="en-US" dirty="0"/>
          </a:p>
          <a:p>
            <a:pPr lvl="1"/>
            <a:r>
              <a:rPr lang="en-US" dirty="0"/>
              <a:t>1 Principal y 1 </a:t>
            </a:r>
            <a:r>
              <a:rPr lang="en-US" dirty="0" err="1"/>
              <a:t>Suplente</a:t>
            </a:r>
            <a:r>
              <a:rPr lang="en-US" dirty="0"/>
              <a:t> de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Concejo</a:t>
            </a:r>
            <a:r>
              <a:rPr lang="en-US" dirty="0"/>
              <a:t> Municipal con </a:t>
            </a:r>
            <a:r>
              <a:rPr lang="en-US" dirty="0" err="1"/>
              <a:t>m</a:t>
            </a:r>
            <a:r>
              <a:rPr lang="en-US" sz="2400" dirty="0" err="1"/>
              <a:t>embresía</a:t>
            </a:r>
            <a:endParaRPr lang="en-US" dirty="0"/>
          </a:p>
          <a:p>
            <a:pPr lvl="1"/>
            <a:r>
              <a:rPr lang="en-US" dirty="0"/>
              <a:t>1 Ciudad 1 </a:t>
            </a:r>
            <a:r>
              <a:rPr lang="en-US" dirty="0" err="1"/>
              <a:t>Voto</a:t>
            </a:r>
            <a:r>
              <a:rPr lang="en-US" dirty="0"/>
              <a:t> – sin </a:t>
            </a:r>
            <a:r>
              <a:rPr lang="en-US" dirty="0" err="1"/>
              <a:t>voto</a:t>
            </a:r>
            <a:r>
              <a:rPr lang="en-US" dirty="0"/>
              <a:t> </a:t>
            </a:r>
            <a:r>
              <a:rPr lang="en-US" dirty="0" err="1"/>
              <a:t>ponderado</a:t>
            </a:r>
            <a:endParaRPr lang="en-US" dirty="0"/>
          </a:p>
          <a:p>
            <a:pPr lvl="1"/>
            <a:r>
              <a:rPr lang="en-US" dirty="0"/>
              <a:t>Toma </a:t>
            </a:r>
            <a:r>
              <a:rPr lang="en-US" dirty="0" err="1"/>
              <a:t>todas</a:t>
            </a:r>
            <a:r>
              <a:rPr lang="en-US" dirty="0"/>
              <a:t> las </a:t>
            </a:r>
            <a:r>
              <a:rPr lang="en-US" dirty="0" err="1"/>
              <a:t>decisiones</a:t>
            </a:r>
            <a:r>
              <a:rPr lang="en-US" dirty="0"/>
              <a:t> - </a:t>
            </a:r>
            <a:r>
              <a:rPr lang="en-US" dirty="0" err="1"/>
              <a:t>programas</a:t>
            </a:r>
            <a:r>
              <a:rPr lang="en-US" dirty="0"/>
              <a:t>, </a:t>
            </a:r>
            <a:r>
              <a:rPr lang="en-US" dirty="0" err="1"/>
              <a:t>tarifas</a:t>
            </a:r>
            <a:r>
              <a:rPr lang="en-US" dirty="0"/>
              <a:t>, </a:t>
            </a:r>
            <a:r>
              <a:rPr lang="en-US" dirty="0" err="1"/>
              <a:t>productos</a:t>
            </a:r>
            <a:endParaRPr lang="en-US" dirty="0"/>
          </a:p>
          <a:p>
            <a:r>
              <a:rPr lang="en-US" dirty="0" err="1"/>
              <a:t>Comité</a:t>
            </a:r>
            <a:r>
              <a:rPr lang="en-US" dirty="0"/>
              <a:t> </a:t>
            </a:r>
            <a:r>
              <a:rPr lang="en-US" dirty="0" err="1"/>
              <a:t>Asesor</a:t>
            </a:r>
            <a:r>
              <a:rPr lang="en-US" dirty="0"/>
              <a:t> </a:t>
            </a:r>
            <a:r>
              <a:rPr lang="en-US" dirty="0" err="1"/>
              <a:t>Comunitario</a:t>
            </a:r>
            <a:endParaRPr lang="en-US" dirty="0"/>
          </a:p>
          <a:p>
            <a:pPr lvl="1"/>
            <a:r>
              <a:rPr lang="en-US" dirty="0"/>
              <a:t>2 personas </a:t>
            </a:r>
            <a:r>
              <a:rPr lang="en-US" dirty="0" err="1"/>
              <a:t>designadas</a:t>
            </a:r>
            <a:r>
              <a:rPr lang="en-US" dirty="0"/>
              <a:t> de </a:t>
            </a:r>
            <a:r>
              <a:rPr lang="en-US" dirty="0" err="1"/>
              <a:t>cada</a:t>
            </a:r>
            <a:r>
              <a:rPr lang="en-US" dirty="0"/>
              <a:t> Ciudad con </a:t>
            </a:r>
            <a:r>
              <a:rPr lang="en-US" dirty="0" err="1"/>
              <a:t>membresía</a:t>
            </a:r>
            <a:endParaRPr lang="en-US" dirty="0"/>
          </a:p>
          <a:p>
            <a:pPr lvl="1"/>
            <a:r>
              <a:rPr lang="en-US" dirty="0" err="1"/>
              <a:t>Asesorar</a:t>
            </a:r>
            <a:r>
              <a:rPr lang="en-US" dirty="0"/>
              <a:t> a la Junta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custiones</a:t>
            </a:r>
            <a:r>
              <a:rPr lang="en-US" dirty="0"/>
              <a:t> de </a:t>
            </a:r>
            <a:r>
              <a:rPr lang="en-US" dirty="0" err="1"/>
              <a:t>programación</a:t>
            </a:r>
            <a:r>
              <a:rPr lang="en-US" dirty="0"/>
              <a:t> y </a:t>
            </a:r>
            <a:r>
              <a:rPr lang="en-US" dirty="0" err="1"/>
              <a:t>políticas</a:t>
            </a:r>
            <a:r>
              <a:rPr lang="en-US" dirty="0"/>
              <a:t>. </a:t>
            </a:r>
          </a:p>
          <a:p>
            <a:pPr lvl="2"/>
            <a:r>
              <a:rPr lang="en-US" dirty="0" err="1"/>
              <a:t>Ayudar</a:t>
            </a:r>
            <a:r>
              <a:rPr lang="en-US" dirty="0"/>
              <a:t> con la </a:t>
            </a:r>
            <a:r>
              <a:rPr lang="en-US" dirty="0" err="1"/>
              <a:t>educación</a:t>
            </a:r>
            <a:r>
              <a:rPr lang="en-US" dirty="0"/>
              <a:t> y la </a:t>
            </a:r>
            <a:r>
              <a:rPr lang="en-US" dirty="0" err="1"/>
              <a:t>divulgación</a:t>
            </a:r>
            <a:r>
              <a:rPr lang="en-US" dirty="0"/>
              <a:t>.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1810C-BFE2-5C39-9937-9AB6203DF0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3/21/23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F3F95-3239-44E7-1DAD-30D86AD95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4879-77F5-E246-8886-3B995DEECA2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65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B845E-F388-C343-8886-870402BD2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significa</a:t>
            </a:r>
            <a:r>
              <a:rPr lang="en-US" dirty="0"/>
              <a:t> para </a:t>
            </a:r>
            <a:r>
              <a:rPr lang="en-US" dirty="0" err="1"/>
              <a:t>ti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C47E6-7F79-8842-826D-CAC6FC661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395" y="1818526"/>
            <a:ext cx="10390238" cy="469377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No es </a:t>
            </a:r>
            <a:r>
              <a:rPr lang="en-US" dirty="0" err="1"/>
              <a:t>necesario</a:t>
            </a:r>
            <a:r>
              <a:rPr lang="en-US" dirty="0"/>
              <a:t> </a:t>
            </a:r>
            <a:r>
              <a:rPr lang="en-US" dirty="0" err="1"/>
              <a:t>tomar</a:t>
            </a:r>
            <a:r>
              <a:rPr lang="en-US" dirty="0"/>
              <a:t> </a:t>
            </a:r>
            <a:r>
              <a:rPr lang="en-US" dirty="0" err="1"/>
              <a:t>acción</a:t>
            </a:r>
            <a:r>
              <a:rPr lang="en-US" dirty="0"/>
              <a:t> para </a:t>
            </a:r>
            <a:r>
              <a:rPr lang="en-US" dirty="0" err="1"/>
              <a:t>inscribirse</a:t>
            </a:r>
            <a:endParaRPr lang="en-US" dirty="0"/>
          </a:p>
          <a:p>
            <a:pPr lvl="1"/>
            <a:r>
              <a:rPr lang="en-US" dirty="0"/>
              <a:t>Los </a:t>
            </a:r>
            <a:r>
              <a:rPr lang="en-US" dirty="0" err="1"/>
              <a:t>clientes</a:t>
            </a:r>
            <a:r>
              <a:rPr lang="en-US" dirty="0"/>
              <a:t> </a:t>
            </a:r>
            <a:r>
              <a:rPr lang="en-US" dirty="0" err="1"/>
              <a:t>estan</a:t>
            </a:r>
            <a:r>
              <a:rPr lang="en-US" dirty="0"/>
              <a:t> </a:t>
            </a:r>
            <a:r>
              <a:rPr lang="en-US" dirty="0" err="1"/>
              <a:t>inscritos</a:t>
            </a:r>
            <a:r>
              <a:rPr lang="en-US" dirty="0"/>
              <a:t> </a:t>
            </a:r>
            <a:r>
              <a:rPr lang="en-US" dirty="0" err="1"/>
              <a:t>automáticamente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CEA</a:t>
            </a:r>
          </a:p>
          <a:p>
            <a:pPr lvl="1"/>
            <a:r>
              <a:rPr lang="en-US" dirty="0"/>
              <a:t>4 </a:t>
            </a:r>
            <a:r>
              <a:rPr lang="en-US" dirty="0" err="1"/>
              <a:t>avisos</a:t>
            </a:r>
            <a:r>
              <a:rPr lang="en-US" dirty="0"/>
              <a:t> </a:t>
            </a:r>
            <a:r>
              <a:rPr lang="en-US" dirty="0" err="1"/>
              <a:t>enviados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correo</a:t>
            </a:r>
            <a:r>
              <a:rPr lang="en-US" dirty="0"/>
              <a:t> </a:t>
            </a:r>
            <a:r>
              <a:rPr lang="en-US" dirty="0" err="1"/>
              <a:t>avisando</a:t>
            </a:r>
            <a:r>
              <a:rPr lang="en-US" dirty="0"/>
              <a:t> de </a:t>
            </a:r>
            <a:r>
              <a:rPr lang="en-US" dirty="0" err="1"/>
              <a:t>inscripción</a:t>
            </a:r>
            <a:endParaRPr lang="en-US" dirty="0"/>
          </a:p>
          <a:p>
            <a:r>
              <a:rPr lang="en-US" dirty="0"/>
              <a:t>Las </a:t>
            </a:r>
            <a:r>
              <a:rPr lang="en-US" dirty="0" err="1"/>
              <a:t>tarifas</a:t>
            </a:r>
            <a:r>
              <a:rPr lang="en-US" dirty="0"/>
              <a:t> de CEA son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bajas</a:t>
            </a:r>
            <a:r>
              <a:rPr lang="en-US" dirty="0"/>
              <a:t> que las de SDG&amp;E</a:t>
            </a:r>
          </a:p>
          <a:p>
            <a:r>
              <a:rPr lang="en-US" dirty="0"/>
              <a:t>La </a:t>
            </a:r>
            <a:r>
              <a:rPr lang="en-US" dirty="0" err="1"/>
              <a:t>energía</a:t>
            </a:r>
            <a:r>
              <a:rPr lang="en-US" dirty="0"/>
              <a:t> de CEA </a:t>
            </a:r>
            <a:r>
              <a:rPr lang="en-US" dirty="0" err="1"/>
              <a:t>proviene</a:t>
            </a:r>
            <a:r>
              <a:rPr lang="en-US" dirty="0"/>
              <a:t> de </a:t>
            </a:r>
            <a:r>
              <a:rPr lang="en-US" dirty="0" err="1"/>
              <a:t>fuentes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fuentes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limpias</a:t>
            </a:r>
            <a:r>
              <a:rPr lang="en-US" dirty="0"/>
              <a:t> que SDG&amp;E</a:t>
            </a:r>
          </a:p>
          <a:p>
            <a:pPr lvl="1"/>
            <a:r>
              <a:rPr lang="en-US" dirty="0" err="1"/>
              <a:t>Mínimo</a:t>
            </a:r>
            <a:r>
              <a:rPr lang="en-US" dirty="0"/>
              <a:t> 50% </a:t>
            </a:r>
            <a:r>
              <a:rPr lang="en-US" dirty="0" err="1"/>
              <a:t>renovable</a:t>
            </a:r>
            <a:endParaRPr lang="en-US" dirty="0"/>
          </a:p>
          <a:p>
            <a:pPr lvl="1"/>
            <a:r>
              <a:rPr lang="en-US" dirty="0"/>
              <a:t>Por </a:t>
            </a:r>
            <a:r>
              <a:rPr lang="en-US" dirty="0" err="1"/>
              <a:t>defecto</a:t>
            </a:r>
            <a:r>
              <a:rPr lang="en-US" dirty="0"/>
              <a:t> para San Marcos es 75% libre de </a:t>
            </a:r>
            <a:r>
              <a:rPr lang="en-US" dirty="0" err="1"/>
              <a:t>carbono</a:t>
            </a:r>
            <a:endParaRPr lang="en-US" dirty="0"/>
          </a:p>
          <a:p>
            <a:pPr lvl="1"/>
            <a:r>
              <a:rPr lang="en-US" dirty="0" err="1"/>
              <a:t>Opción</a:t>
            </a:r>
            <a:r>
              <a:rPr lang="en-US" dirty="0"/>
              <a:t> para 100% </a:t>
            </a:r>
            <a:r>
              <a:rPr lang="en-US" dirty="0" err="1"/>
              <a:t>renovable</a:t>
            </a:r>
            <a:endParaRPr lang="en-US" dirty="0"/>
          </a:p>
          <a:p>
            <a:r>
              <a:rPr lang="en-US" dirty="0"/>
              <a:t>No es un cargo </a:t>
            </a:r>
            <a:r>
              <a:rPr lang="en-US" dirty="0" err="1"/>
              <a:t>duplicado</a:t>
            </a:r>
            <a:r>
              <a:rPr lang="en-US" dirty="0"/>
              <a:t> – </a:t>
            </a:r>
            <a:r>
              <a:rPr lang="en-US" dirty="0" err="1"/>
              <a:t>Reemplaza</a:t>
            </a:r>
            <a:r>
              <a:rPr lang="en-US" dirty="0"/>
              <a:t> a SDG&amp;E </a:t>
            </a:r>
            <a:r>
              <a:rPr lang="en-US" dirty="0" err="1"/>
              <a:t>por</a:t>
            </a:r>
            <a:r>
              <a:rPr lang="en-US" dirty="0"/>
              <a:t> la </a:t>
            </a:r>
            <a:r>
              <a:rPr lang="en-US" dirty="0" err="1"/>
              <a:t>electricidad</a:t>
            </a:r>
            <a:endParaRPr lang="en-US" dirty="0"/>
          </a:p>
          <a:p>
            <a:r>
              <a:rPr lang="en-US" dirty="0"/>
              <a:t>Una </a:t>
            </a:r>
            <a:r>
              <a:rPr lang="en-US" dirty="0" err="1"/>
              <a:t>factura</a:t>
            </a:r>
            <a:r>
              <a:rPr lang="en-US" dirty="0"/>
              <a:t> – Cargos de CEA </a:t>
            </a:r>
            <a:r>
              <a:rPr lang="en-US" dirty="0" err="1"/>
              <a:t>en</a:t>
            </a:r>
            <a:r>
              <a:rPr lang="en-US" dirty="0"/>
              <a:t> la facture de SDG&amp;E</a:t>
            </a:r>
          </a:p>
          <a:p>
            <a:r>
              <a:rPr lang="en-US" dirty="0"/>
              <a:t>Los </a:t>
            </a:r>
            <a:r>
              <a:rPr lang="en-US" dirty="0" err="1"/>
              <a:t>clientes</a:t>
            </a:r>
            <a:r>
              <a:rPr lang="en-US" dirty="0"/>
              <a:t> </a:t>
            </a:r>
            <a:r>
              <a:rPr lang="en-US" dirty="0" err="1"/>
              <a:t>mantienen</a:t>
            </a:r>
            <a:r>
              <a:rPr lang="en-US" dirty="0"/>
              <a:t> sus </a:t>
            </a:r>
            <a:r>
              <a:rPr lang="en-US" dirty="0" err="1"/>
              <a:t>programas</a:t>
            </a:r>
            <a:r>
              <a:rPr lang="en-US" dirty="0"/>
              <a:t> de </a:t>
            </a:r>
            <a:r>
              <a:rPr lang="en-US" dirty="0" err="1"/>
              <a:t>descuento</a:t>
            </a:r>
            <a:endParaRPr lang="en-US" dirty="0"/>
          </a:p>
          <a:p>
            <a:pPr lvl="1"/>
            <a:r>
              <a:rPr lang="en-US" dirty="0"/>
              <a:t>CARE/FERA/Medical Baseline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1810C-BFE2-5C39-9937-9AB6203DF0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3/21/23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F3F95-3239-44E7-1DAD-30D86AD95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4879-77F5-E246-8886-3B995DEECA2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85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46D23-DD99-1B49-9058-D32A63332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/>
              <a:t>Comparación de Facturas </a:t>
            </a:r>
            <a:br>
              <a:rPr lang="es-ES" sz="3600" dirty="0"/>
            </a:br>
            <a:r>
              <a:rPr lang="es-ES" sz="3600" dirty="0"/>
              <a:t>Fuente de Alimentación </a:t>
            </a:r>
            <a:r>
              <a:rPr lang="es-ES" sz="3600" dirty="0" err="1"/>
              <a:t>Clean</a:t>
            </a:r>
            <a:r>
              <a:rPr lang="es-ES" sz="3600" dirty="0"/>
              <a:t> </a:t>
            </a:r>
            <a:r>
              <a:rPr lang="es-ES" sz="3600" dirty="0" err="1"/>
              <a:t>Impact</a:t>
            </a:r>
            <a:r>
              <a:rPr lang="es-ES" sz="3600" dirty="0"/>
              <a:t> Plus</a:t>
            </a:r>
            <a:endParaRPr lang="en-US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38CEF-4E05-C820-16A5-3B2C2063014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3/21/23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46F58A-19C7-5E87-83F0-EC95660FF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4879-77F5-E246-8886-3B995DEECA2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042F8F-3491-651C-1E60-2822AD24F806}"/>
              </a:ext>
            </a:extLst>
          </p:cNvPr>
          <p:cNvSpPr txBox="1"/>
          <p:nvPr/>
        </p:nvSpPr>
        <p:spPr>
          <a:xfrm>
            <a:off x="8116584" y="2537717"/>
            <a:ext cx="35240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 </a:t>
            </a:r>
            <a:r>
              <a:rPr lang="en-US" dirty="0" err="1"/>
              <a:t>electricidad</a:t>
            </a:r>
            <a:r>
              <a:rPr lang="en-US" dirty="0"/>
              <a:t> de CEA cuesta 25% </a:t>
            </a:r>
            <a:r>
              <a:rPr lang="en-US" dirty="0" err="1"/>
              <a:t>menos</a:t>
            </a:r>
            <a:r>
              <a:rPr lang="en-US" dirty="0"/>
              <a:t> que SDG&amp;E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Ahorros</a:t>
            </a:r>
            <a:r>
              <a:rPr lang="en-US" dirty="0"/>
              <a:t> </a:t>
            </a:r>
            <a:r>
              <a:rPr lang="en-US" dirty="0" err="1"/>
              <a:t>reales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clients que </a:t>
            </a:r>
            <a:r>
              <a:rPr lang="en-US" dirty="0" err="1"/>
              <a:t>dependen</a:t>
            </a:r>
            <a:r>
              <a:rPr lang="en-US" dirty="0"/>
              <a:t> de las </a:t>
            </a:r>
            <a:r>
              <a:rPr lang="en-US" dirty="0" err="1"/>
              <a:t>tarifas</a:t>
            </a:r>
            <a:r>
              <a:rPr lang="en-US" dirty="0"/>
              <a:t> </a:t>
            </a:r>
            <a:r>
              <a:rPr lang="en-US" dirty="0" err="1"/>
              <a:t>cobradas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SDG&amp;E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CAE452-1958-FC0C-8C78-686935EA7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53" y="2025489"/>
            <a:ext cx="6884525" cy="42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14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EB9D7-4EB1-C849-BA27-CFC689049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Horario</a:t>
            </a:r>
            <a:r>
              <a:rPr lang="en-US" dirty="0"/>
              <a:t>/</a:t>
            </a:r>
            <a:r>
              <a:rPr lang="en-US" dirty="0" err="1"/>
              <a:t>Avisos</a:t>
            </a:r>
            <a:r>
              <a:rPr lang="en-US" dirty="0"/>
              <a:t> de </a:t>
            </a:r>
            <a:r>
              <a:rPr lang="en-US" dirty="0" err="1"/>
              <a:t>Lanzamiento</a:t>
            </a:r>
            <a:r>
              <a:rPr lang="en-US" dirty="0"/>
              <a:t> de San Marcos y Escondido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5CE13-1828-0E49-8BDB-EC49BDCAB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Clientes</a:t>
            </a:r>
            <a:r>
              <a:rPr lang="en-US" dirty="0"/>
              <a:t> </a:t>
            </a:r>
            <a:r>
              <a:rPr lang="en-US" dirty="0" err="1"/>
              <a:t>inscritos</a:t>
            </a:r>
            <a:r>
              <a:rPr lang="en-US" dirty="0"/>
              <a:t> </a:t>
            </a:r>
            <a:r>
              <a:rPr lang="en-US" dirty="0" err="1"/>
              <a:t>automáticamente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abril</a:t>
            </a:r>
            <a:r>
              <a:rPr lang="en-US" dirty="0"/>
              <a:t> de 2023</a:t>
            </a:r>
          </a:p>
          <a:p>
            <a:pPr lvl="1"/>
            <a:r>
              <a:rPr lang="en-US" dirty="0"/>
              <a:t>¿Por </a:t>
            </a:r>
            <a:r>
              <a:rPr lang="en-US" dirty="0" err="1"/>
              <a:t>qué</a:t>
            </a:r>
            <a:r>
              <a:rPr lang="en-US" dirty="0"/>
              <a:t> se </a:t>
            </a:r>
            <a:r>
              <a:rPr lang="en-US" dirty="0" err="1"/>
              <a:t>inscriben</a:t>
            </a:r>
            <a:r>
              <a:rPr lang="en-US" dirty="0"/>
              <a:t> </a:t>
            </a:r>
            <a:r>
              <a:rPr lang="en-US" dirty="0" err="1"/>
              <a:t>automáticamente</a:t>
            </a:r>
            <a:r>
              <a:rPr lang="en-US" dirty="0"/>
              <a:t>?</a:t>
            </a:r>
          </a:p>
          <a:p>
            <a:pPr lvl="2"/>
            <a:r>
              <a:rPr lang="en-US" dirty="0" err="1"/>
              <a:t>Requisito</a:t>
            </a:r>
            <a:r>
              <a:rPr lang="en-US" dirty="0"/>
              <a:t> de la </a:t>
            </a:r>
            <a:r>
              <a:rPr lang="en-US" dirty="0" err="1"/>
              <a:t>legislación</a:t>
            </a:r>
            <a:endParaRPr lang="en-US" dirty="0"/>
          </a:p>
          <a:p>
            <a:r>
              <a:rPr lang="en-US" dirty="0"/>
              <a:t>4 </a:t>
            </a:r>
            <a:r>
              <a:rPr lang="en-US" dirty="0" err="1"/>
              <a:t>avisos</a:t>
            </a:r>
            <a:r>
              <a:rPr lang="en-US" dirty="0"/>
              <a:t> </a:t>
            </a:r>
            <a:r>
              <a:rPr lang="en-US" dirty="0" err="1"/>
              <a:t>enviados</a:t>
            </a:r>
            <a:endParaRPr lang="en-US" dirty="0"/>
          </a:p>
          <a:p>
            <a:pPr lvl="1"/>
            <a:r>
              <a:rPr lang="en-US" dirty="0"/>
              <a:t>2 </a:t>
            </a:r>
            <a:r>
              <a:rPr lang="en-US" dirty="0" err="1"/>
              <a:t>avisos</a:t>
            </a:r>
            <a:r>
              <a:rPr lang="en-US" dirty="0"/>
              <a:t> </a:t>
            </a:r>
            <a:r>
              <a:rPr lang="en-US" dirty="0" err="1"/>
              <a:t>previos</a:t>
            </a:r>
            <a:r>
              <a:rPr lang="en-US" dirty="0"/>
              <a:t> a la </a:t>
            </a:r>
            <a:r>
              <a:rPr lang="en-US" dirty="0" err="1"/>
              <a:t>inscripción</a:t>
            </a:r>
            <a:r>
              <a:rPr lang="en-US" dirty="0"/>
              <a:t> (</a:t>
            </a:r>
            <a:r>
              <a:rPr lang="en-US" dirty="0" err="1"/>
              <a:t>febrero</a:t>
            </a:r>
            <a:r>
              <a:rPr lang="en-US" dirty="0"/>
              <a:t> y </a:t>
            </a:r>
            <a:r>
              <a:rPr lang="en-US" dirty="0" err="1"/>
              <a:t>marzo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2 </a:t>
            </a:r>
            <a:r>
              <a:rPr lang="en-US" dirty="0" err="1"/>
              <a:t>avisos</a:t>
            </a:r>
            <a:r>
              <a:rPr lang="en-US" dirty="0"/>
              <a:t> </a:t>
            </a:r>
            <a:r>
              <a:rPr lang="en-US" dirty="0" err="1"/>
              <a:t>después</a:t>
            </a:r>
            <a:r>
              <a:rPr lang="en-US" dirty="0"/>
              <a:t> de la </a:t>
            </a:r>
            <a:r>
              <a:rPr lang="en-US" dirty="0" err="1"/>
              <a:t>inscripción</a:t>
            </a:r>
            <a:r>
              <a:rPr lang="en-US" dirty="0"/>
              <a:t> (mayo y </a:t>
            </a:r>
            <a:r>
              <a:rPr lang="en-US" dirty="0" err="1"/>
              <a:t>junio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Proporciona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inscripción</a:t>
            </a:r>
            <a:r>
              <a:rPr lang="en-US" dirty="0"/>
              <a:t> </a:t>
            </a:r>
            <a:r>
              <a:rPr lang="en-US" dirty="0" err="1"/>
              <a:t>automática</a:t>
            </a:r>
            <a:r>
              <a:rPr lang="en-US" dirty="0"/>
              <a:t>, las </a:t>
            </a:r>
            <a:r>
              <a:rPr lang="en-US" dirty="0" err="1"/>
              <a:t>opciones</a:t>
            </a:r>
            <a:r>
              <a:rPr lang="en-US" dirty="0"/>
              <a:t> de </a:t>
            </a:r>
            <a:r>
              <a:rPr lang="en-US" dirty="0" err="1"/>
              <a:t>fuente</a:t>
            </a:r>
            <a:r>
              <a:rPr lang="en-US" dirty="0"/>
              <a:t> de </a:t>
            </a:r>
            <a:r>
              <a:rPr lang="en-US" dirty="0" err="1"/>
              <a:t>alimentación</a:t>
            </a:r>
            <a:r>
              <a:rPr lang="en-US" dirty="0"/>
              <a:t> y la exclusion </a:t>
            </a:r>
            <a:r>
              <a:rPr lang="en-US" dirty="0" err="1"/>
              <a:t>voluntaria</a:t>
            </a:r>
            <a:endParaRPr lang="en-US" dirty="0"/>
          </a:p>
          <a:p>
            <a:r>
              <a:rPr lang="en-US" dirty="0" err="1"/>
              <a:t>Clientes</a:t>
            </a:r>
            <a:r>
              <a:rPr lang="en-US" dirty="0"/>
              <a:t> de Net Energy Metering </a:t>
            </a:r>
            <a:r>
              <a:rPr lang="en-US" dirty="0" err="1"/>
              <a:t>inscritos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finaliza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período</a:t>
            </a:r>
            <a:r>
              <a:rPr lang="en-US" dirty="0"/>
              <a:t> </a:t>
            </a:r>
            <a:r>
              <a:rPr lang="en-US" dirty="0" err="1"/>
              <a:t>correspondiente</a:t>
            </a:r>
            <a:endParaRPr lang="en-US" dirty="0"/>
          </a:p>
          <a:p>
            <a:pPr lvl="1"/>
            <a:r>
              <a:rPr lang="en-US" dirty="0"/>
              <a:t>Evite las </a:t>
            </a:r>
            <a:r>
              <a:rPr lang="en-US" dirty="0" err="1"/>
              <a:t>interrupciones</a:t>
            </a:r>
            <a:r>
              <a:rPr lang="en-US" dirty="0"/>
              <a:t> </a:t>
            </a:r>
            <a:r>
              <a:rPr lang="en-US" dirty="0" err="1"/>
              <a:t>mediante</a:t>
            </a:r>
            <a:r>
              <a:rPr lang="en-US" dirty="0"/>
              <a:t> la </a:t>
            </a:r>
            <a:r>
              <a:rPr lang="en-US" dirty="0" err="1"/>
              <a:t>inscripción</a:t>
            </a:r>
            <a:r>
              <a:rPr lang="en-US" dirty="0"/>
              <a:t> </a:t>
            </a:r>
            <a:r>
              <a:rPr lang="en-US" dirty="0" err="1"/>
              <a:t>temprana</a:t>
            </a:r>
            <a:r>
              <a:rPr lang="en-US" dirty="0"/>
              <a:t> con SDG&amp;E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E9D60-47F8-9CD0-5836-66230DF2209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3/21/23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DDAFA-87A6-A598-7F9C-F31BD0F44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4879-77F5-E246-8886-3B995DEECA2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855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BAE0070-0266-1979-0967-501A431EB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Aviso #1 - English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20CCFF-9CA8-A5A6-BEF1-F4FD961C3B3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3/21/23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A82C47-771F-C5A0-BA15-F8FCC5F61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4879-77F5-E246-8886-3B995DEECA2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2AA76B-E460-C1C0-A648-2C075348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02" y="1783352"/>
            <a:ext cx="8935214" cy="48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48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F1587E-74D9-1C68-A4E8-09A960240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358" y="573487"/>
            <a:ext cx="9525000" cy="1325563"/>
          </a:xfrm>
        </p:spPr>
        <p:txBody>
          <a:bodyPr/>
          <a:lstStyle/>
          <a:p>
            <a:r>
              <a:rPr lang="en-US" dirty="0"/>
              <a:t>Aviso #1 - Spanish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146D8F-C1B8-3D06-08F5-F68552A4BA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3/21/23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21B01B-25A8-191F-2C57-F4BC17256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4879-77F5-E246-8886-3B995DEECA2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D06C83-F6DD-BA03-9169-379CB1620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837" y="1645241"/>
            <a:ext cx="8932953" cy="487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01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">
      <a:dk1>
        <a:srgbClr val="0092B6"/>
      </a:dk1>
      <a:lt1>
        <a:srgbClr val="FFFFFF"/>
      </a:lt1>
      <a:dk2>
        <a:srgbClr val="9B9DA0"/>
      </a:dk2>
      <a:lt2>
        <a:srgbClr val="FDB940"/>
      </a:lt2>
      <a:accent1>
        <a:srgbClr val="4EC3CF"/>
      </a:accent1>
      <a:accent2>
        <a:srgbClr val="5FB5AA"/>
      </a:accent2>
      <a:accent3>
        <a:srgbClr val="EC8F57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22010</TotalTime>
  <Words>553</Words>
  <Application>Microsoft Macintosh PowerPoint</Application>
  <PresentationFormat>Widescreen</PresentationFormat>
  <Paragraphs>101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Raleway</vt:lpstr>
      <vt:lpstr>Raleway SemiBold</vt:lpstr>
      <vt:lpstr>Office Theme</vt:lpstr>
      <vt:lpstr> Universidad Popular</vt:lpstr>
      <vt:lpstr>Sobre Clean Energy Alliance</vt:lpstr>
      <vt:lpstr>Cómo Funciona</vt:lpstr>
      <vt:lpstr>Gobernanza CEA</vt:lpstr>
      <vt:lpstr>¿Qué significa para ti?</vt:lpstr>
      <vt:lpstr>Comparación de Facturas  Fuente de Alimentación Clean Impact Plus</vt:lpstr>
      <vt:lpstr>Horario/Avisos de Lanzamiento de San Marcos y Escondido</vt:lpstr>
      <vt:lpstr>Aviso #1 - English</vt:lpstr>
      <vt:lpstr>Aviso #1 - Spanish</vt:lpstr>
      <vt:lpstr>Próximos Eventos En Persona</vt:lpstr>
      <vt:lpstr>Programas Existentes y Futuros</vt:lpstr>
      <vt:lpstr>Dónde obtener más información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Madsen</dc:creator>
  <cp:lastModifiedBy>Allison Torres</cp:lastModifiedBy>
  <cp:revision>57</cp:revision>
  <cp:lastPrinted>2023-02-14T19:58:35Z</cp:lastPrinted>
  <dcterms:created xsi:type="dcterms:W3CDTF">2021-01-04T21:11:27Z</dcterms:created>
  <dcterms:modified xsi:type="dcterms:W3CDTF">2023-03-14T16:52:40Z</dcterms:modified>
</cp:coreProperties>
</file>