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2"/>
  </p:handoutMasterIdLst>
  <p:sldIdLst>
    <p:sldId id="256" r:id="rId2"/>
    <p:sldId id="267" r:id="rId3"/>
    <p:sldId id="280" r:id="rId4"/>
    <p:sldId id="270" r:id="rId5"/>
    <p:sldId id="268" r:id="rId6"/>
    <p:sldId id="276" r:id="rId7"/>
    <p:sldId id="271" r:id="rId8"/>
    <p:sldId id="273" r:id="rId9"/>
    <p:sldId id="274" r:id="rId10"/>
    <p:sldId id="272" r:id="rId11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3F51"/>
    <a:srgbClr val="586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/>
    <p:restoredTop sz="94637"/>
  </p:normalViewPr>
  <p:slideViewPr>
    <p:cSldViewPr snapToGrid="0" snapToObjects="1" showGuides="1">
      <p:cViewPr varScale="1">
        <p:scale>
          <a:sx n="104" d="100"/>
          <a:sy n="104" d="100"/>
        </p:scale>
        <p:origin x="22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098" cy="464205"/>
          </a:xfrm>
          <a:prstGeom prst="rect">
            <a:avLst/>
          </a:prstGeom>
        </p:spPr>
        <p:txBody>
          <a:bodyPr vert="horz" lIns="87810" tIns="43905" rIns="87810" bIns="4390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414" y="1"/>
            <a:ext cx="2972098" cy="464205"/>
          </a:xfrm>
          <a:prstGeom prst="rect">
            <a:avLst/>
          </a:prstGeom>
        </p:spPr>
        <p:txBody>
          <a:bodyPr vert="horz" lIns="87810" tIns="43905" rIns="87810" bIns="43905" rtlCol="0"/>
          <a:lstStyle>
            <a:lvl1pPr algn="r">
              <a:defRPr sz="1200"/>
            </a:lvl1pPr>
          </a:lstStyle>
          <a:p>
            <a:fld id="{F0949F90-241E-4134-B490-F6047246BB22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659"/>
            <a:ext cx="2972098" cy="464205"/>
          </a:xfrm>
          <a:prstGeom prst="rect">
            <a:avLst/>
          </a:prstGeom>
        </p:spPr>
        <p:txBody>
          <a:bodyPr vert="horz" lIns="87810" tIns="43905" rIns="87810" bIns="4390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414" y="8830659"/>
            <a:ext cx="2972098" cy="464205"/>
          </a:xfrm>
          <a:prstGeom prst="rect">
            <a:avLst/>
          </a:prstGeom>
        </p:spPr>
        <p:txBody>
          <a:bodyPr vert="horz" lIns="87810" tIns="43905" rIns="87810" bIns="43905" rtlCol="0" anchor="b"/>
          <a:lstStyle>
            <a:lvl1pPr algn="r">
              <a:defRPr sz="1200"/>
            </a:lvl1pPr>
          </a:lstStyle>
          <a:p>
            <a:fld id="{5D556D3A-93ED-46DD-B72E-27B7121EAB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336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0DD3-21BE-1542-8823-674EBF861CB1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EF7B-4011-B040-81C1-247D46BDF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0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0DD3-21BE-1542-8823-674EBF861CB1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EF7B-4011-B040-81C1-247D46BDF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95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0DD3-21BE-1542-8823-674EBF861CB1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EF7B-4011-B040-81C1-247D46BDF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245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0DD3-21BE-1542-8823-674EBF861CB1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EF7B-4011-B040-81C1-247D46BDF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586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0DD3-21BE-1542-8823-674EBF861CB1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EF7B-4011-B040-81C1-247D46BDF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076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0DD3-21BE-1542-8823-674EBF861CB1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EF7B-4011-B040-81C1-247D46BDF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77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0DD3-21BE-1542-8823-674EBF861CB1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EF7B-4011-B040-81C1-247D46BDF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368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0DD3-21BE-1542-8823-674EBF861CB1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EF7B-4011-B040-81C1-247D46BDF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746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0DD3-21BE-1542-8823-674EBF861CB1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EF7B-4011-B040-81C1-247D46BDF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165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0DD3-21BE-1542-8823-674EBF861CB1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EF7B-4011-B040-81C1-247D46BDF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74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0DD3-21BE-1542-8823-674EBF861CB1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EF7B-4011-B040-81C1-247D46BDF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99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60DD3-21BE-1542-8823-674EBF861CB1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FEF7B-4011-B040-81C1-247D46BDF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51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0ahUKEwiGj4uZqfXVAhWor1QKHVXjBn8QjRwIBw&amp;url=http://www.jpmscox.com/about-us/rsm-us-alliance/&amp;psig=AFQjCNGmTLRquHtJXvljfNmBFU0wCYbd4A&amp;ust=150385139302365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iGj4uZqfXVAhWor1QKHVXjBn8QjRwIBw&amp;url=http://www.jpmscox.com/about-us/rsm-us-alliance/&amp;psig=AFQjCNGmTLRquHtJXvljfNmBFU0wCYbd4A&amp;ust=1503851393023652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0ahUKEwiGj4uZqfXVAhWor1QKHVXjBn8QjRwIBw&amp;url=http://www.jpmscox.com/about-us/rsm-us-alliance/&amp;psig=AFQjCNGmTLRquHtJXvljfNmBFU0wCYbd4A&amp;ust=150385139302365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iGj4uZqfXVAhWor1QKHVXjBn8QjRwIBw&amp;url=http://www.jpmscox.com/about-us/rsm-us-alliance/&amp;psig=AFQjCNGmTLRquHtJXvljfNmBFU0wCYbd4A&amp;ust=1503851393023652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0ahUKEwiGj4uZqfXVAhWor1QKHVXjBn8QjRwIBw&amp;url=http://www.jpmscox.com/about-us/rsm-us-alliance/&amp;psig=AFQjCNGmTLRquHtJXvljfNmBFU0wCYbd4A&amp;ust=150385139302365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iGj4uZqfXVAhWor1QKHVXjBn8QjRwIBw&amp;url=http://www.jpmscox.com/about-us/rsm-us-alliance/&amp;psig=AFQjCNGmTLRquHtJXvljfNmBFU0wCYbd4A&amp;ust=1503851393023652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iGj4uZqfXVAhWor1QKHVXjBn8QjRwIBw&amp;url=http://www.jpmscox.com/about-us/rsm-us-alliance/&amp;psig=AFQjCNGmTLRquHtJXvljfNmBFU0wCYbd4A&amp;ust=1503851393023652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iGj4uZqfXVAhWor1QKHVXjBn8QjRwIBw&amp;url=http://www.jpmscox.com/about-us/rsm-us-alliance/&amp;psig=AFQjCNGmTLRquHtJXvljfNmBFU0wCYbd4A&amp;ust=1503851393023652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387" y="794744"/>
            <a:ext cx="8969225" cy="206404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2995863"/>
            <a:ext cx="12192000" cy="3609474"/>
          </a:xfrm>
          <a:prstGeom prst="rect">
            <a:avLst/>
          </a:prstGeom>
          <a:solidFill>
            <a:srgbClr val="253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i="1" dirty="0"/>
              <a:t>Clean Energy Alliance </a:t>
            </a:r>
          </a:p>
          <a:p>
            <a:pPr algn="ctr"/>
            <a:r>
              <a:rPr lang="en-US" sz="4800" i="1" dirty="0"/>
              <a:t>Report to the Board of Directors</a:t>
            </a:r>
          </a:p>
          <a:p>
            <a:pPr algn="ctr"/>
            <a:r>
              <a:rPr lang="en-US" sz="4800" i="1" dirty="0"/>
              <a:t>October 26, 2023</a:t>
            </a:r>
          </a:p>
        </p:txBody>
      </p:sp>
    </p:spTree>
    <p:extLst>
      <p:ext uri="{BB962C8B-B14F-4D97-AF65-F5344CB8AC3E}">
        <p14:creationId xmlns:p14="http://schemas.microsoft.com/office/powerpoint/2010/main" val="1478760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386" y="3741222"/>
            <a:ext cx="8969225" cy="20640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30175" y="1819869"/>
            <a:ext cx="44939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253F51"/>
                </a:solidFill>
              </a:rPr>
              <a:t>Brett Bradford: 707-577-1582</a:t>
            </a:r>
          </a:p>
          <a:p>
            <a:pPr algn="ctr"/>
            <a:endParaRPr lang="en-US" sz="2800" dirty="0">
              <a:solidFill>
                <a:srgbClr val="253F5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C7D2E7C-60AD-49A0-9D3E-D1848708776C}"/>
              </a:ext>
            </a:extLst>
          </p:cNvPr>
          <p:cNvSpPr txBox="1"/>
          <p:nvPr/>
        </p:nvSpPr>
        <p:spPr>
          <a:xfrm>
            <a:off x="4584942" y="832669"/>
            <a:ext cx="3022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253F51"/>
                </a:solidFill>
                <a:latin typeface="Lucida Sans" panose="020B0602030504020204" pitchFamily="34" charset="0"/>
              </a:rPr>
              <a:t>Questions</a:t>
            </a:r>
            <a:r>
              <a:rPr lang="en-US" sz="4000" dirty="0">
                <a:latin typeface="Lucida Sans" panose="020B0602030504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67409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Image result for rsm alliance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08" r="17465" b="10082"/>
          <a:stretch/>
        </p:blipFill>
        <p:spPr bwMode="auto">
          <a:xfrm>
            <a:off x="304801" y="5387788"/>
            <a:ext cx="1873623" cy="132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1463040"/>
          </a:xfrm>
          <a:prstGeom prst="rect">
            <a:avLst/>
          </a:prstGeom>
          <a:solidFill>
            <a:srgbClr val="253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766" y="5681472"/>
            <a:ext cx="1978085" cy="10307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0688" y="358001"/>
            <a:ext cx="118531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Introduction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47112" y="1607503"/>
            <a:ext cx="98814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EA7E34"/>
              </a:buClr>
              <a:buFont typeface="Arial" charset="0"/>
              <a:buChar char="•"/>
            </a:pPr>
            <a:r>
              <a:rPr lang="en-US" sz="2400" dirty="0">
                <a:solidFill>
                  <a:srgbClr val="586168"/>
                </a:solidFill>
                <a:latin typeface="Lucida Sans" charset="0"/>
                <a:ea typeface="Lucida Sans" charset="0"/>
                <a:cs typeface="Lucida Sans" charset="0"/>
              </a:rPr>
              <a:t>Brett Bradford, CPA</a:t>
            </a:r>
          </a:p>
          <a:p>
            <a:pPr marL="742950" lvl="1" indent="-285750">
              <a:buClr>
                <a:srgbClr val="EA7E34"/>
              </a:buClr>
              <a:buFont typeface="Arial" charset="0"/>
              <a:buChar char="•"/>
            </a:pPr>
            <a:r>
              <a:rPr lang="en-US" sz="2400" dirty="0">
                <a:solidFill>
                  <a:srgbClr val="586168"/>
                </a:solidFill>
                <a:latin typeface="Lucida Sans" charset="0"/>
                <a:ea typeface="Lucida Sans" charset="0"/>
                <a:cs typeface="Lucida Sans" charset="0"/>
              </a:rPr>
              <a:t>Audit Partner</a:t>
            </a:r>
          </a:p>
          <a:p>
            <a:pPr marL="742950" lvl="1" indent="-285750">
              <a:buClr>
                <a:srgbClr val="EA7E34"/>
              </a:buClr>
              <a:buFont typeface="Arial" charset="0"/>
              <a:buChar char="•"/>
            </a:pPr>
            <a:r>
              <a:rPr lang="en-US" sz="2400" dirty="0">
                <a:solidFill>
                  <a:srgbClr val="586168"/>
                </a:solidFill>
                <a:latin typeface="Lucida Sans" charset="0"/>
                <a:ea typeface="Lucida Sans" charset="0"/>
                <a:cs typeface="Lucida Sans" charset="0"/>
              </a:rPr>
              <a:t>20 years in public accounting and performing audits of government entities</a:t>
            </a:r>
          </a:p>
          <a:p>
            <a:pPr marL="742950" lvl="1" indent="-285750">
              <a:buClr>
                <a:srgbClr val="EA7E34"/>
              </a:buClr>
              <a:buFont typeface="Arial" charset="0"/>
              <a:buChar char="•"/>
            </a:pPr>
            <a:r>
              <a:rPr lang="en-US" sz="2400" dirty="0">
                <a:solidFill>
                  <a:srgbClr val="586168"/>
                </a:solidFill>
                <a:latin typeface="Lucida Sans" charset="0"/>
                <a:ea typeface="Lucida Sans" charset="0"/>
                <a:cs typeface="Lucida Sans" charset="0"/>
              </a:rPr>
              <a:t>Currently working with several CCA’s throughout California</a:t>
            </a:r>
          </a:p>
          <a:p>
            <a:pPr marL="742950" lvl="1" indent="-285750">
              <a:buClr>
                <a:srgbClr val="EA7E34"/>
              </a:buClr>
              <a:buFont typeface="Arial" charset="0"/>
              <a:buChar char="•"/>
            </a:pPr>
            <a:endParaRPr lang="en-US" sz="2400" dirty="0">
              <a:solidFill>
                <a:srgbClr val="586168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40246" y="3720136"/>
            <a:ext cx="90825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EA7E34"/>
              </a:buClr>
              <a:buFont typeface="Arial" charset="0"/>
              <a:buChar char="•"/>
            </a:pPr>
            <a:r>
              <a:rPr lang="en-US" sz="2400" dirty="0">
                <a:solidFill>
                  <a:srgbClr val="586168"/>
                </a:solidFill>
                <a:latin typeface="Lucida Sans" charset="0"/>
                <a:ea typeface="Lucida Sans" charset="0"/>
                <a:cs typeface="Lucida Sans" charset="0"/>
              </a:rPr>
              <a:t>Aliandra Schaffer</a:t>
            </a:r>
          </a:p>
          <a:p>
            <a:pPr marL="742950" lvl="1" indent="-285750">
              <a:buClr>
                <a:srgbClr val="EA7E34"/>
              </a:buClr>
              <a:buFont typeface="Arial" charset="0"/>
              <a:buChar char="•"/>
            </a:pPr>
            <a:r>
              <a:rPr lang="en-US" sz="2400" dirty="0">
                <a:solidFill>
                  <a:srgbClr val="586168"/>
                </a:solidFill>
                <a:latin typeface="Lucida Sans" charset="0"/>
                <a:ea typeface="Lucida Sans" charset="0"/>
                <a:cs typeface="Lucida Sans" charset="0"/>
              </a:rPr>
              <a:t>Engagement Manager</a:t>
            </a:r>
          </a:p>
          <a:p>
            <a:pPr marL="742950" lvl="1" indent="-285750">
              <a:buClr>
                <a:srgbClr val="EA7E34"/>
              </a:buClr>
              <a:buFont typeface="Arial" charset="0"/>
              <a:buChar char="•"/>
            </a:pPr>
            <a:r>
              <a:rPr lang="en-US" sz="2400" dirty="0">
                <a:solidFill>
                  <a:srgbClr val="586168"/>
                </a:solidFill>
                <a:latin typeface="Lucida Sans" charset="0"/>
                <a:ea typeface="Lucida Sans" charset="0"/>
                <a:cs typeface="Lucida Sans" charset="0"/>
              </a:rPr>
              <a:t>4 years in public accounting and performing audits of governments (CCA’s)</a:t>
            </a:r>
          </a:p>
        </p:txBody>
      </p:sp>
      <p:sp>
        <p:nvSpPr>
          <p:cNvPr id="2" name="AutoShape 7" descr="Image result for tax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AutoShape 9" descr="Image result for tax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AutoShape 11" descr="Image result for tax"/>
          <p:cNvSpPr>
            <a:spLocks noChangeAspect="1" noChangeArrowheads="1"/>
          </p:cNvSpPr>
          <p:nvPr/>
        </p:nvSpPr>
        <p:spPr bwMode="auto">
          <a:xfrm>
            <a:off x="3048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67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1463040"/>
          </a:xfrm>
          <a:prstGeom prst="rect">
            <a:avLst/>
          </a:prstGeom>
          <a:solidFill>
            <a:srgbClr val="253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766" y="5681472"/>
            <a:ext cx="1978085" cy="10307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9418" y="330123"/>
            <a:ext cx="118531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Results of current year audit: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63167" y="1690894"/>
            <a:ext cx="10445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EA7E34"/>
              </a:buClr>
              <a:buFont typeface="Arial" charset="0"/>
              <a:buChar char="•"/>
            </a:pPr>
            <a:r>
              <a:rPr lang="en-US" sz="2400" dirty="0">
                <a:solidFill>
                  <a:srgbClr val="586168"/>
                </a:solidFill>
                <a:latin typeface="Lucida Sans" charset="0"/>
                <a:ea typeface="Lucida Sans" charset="0"/>
                <a:cs typeface="Lucida Sans" charset="0"/>
              </a:rPr>
              <a:t>The audit is complete. We reported: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6048" y="2156586"/>
            <a:ext cx="9082598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Clr>
                <a:srgbClr val="EA7E34"/>
              </a:buClr>
              <a:buFont typeface="Arial" charset="0"/>
              <a:buChar char="•"/>
            </a:pPr>
            <a:r>
              <a:rPr lang="en-US" sz="2400" dirty="0">
                <a:solidFill>
                  <a:srgbClr val="586168"/>
                </a:solidFill>
                <a:latin typeface="Lucida Sans" charset="0"/>
                <a:ea typeface="Lucida Sans" charset="0"/>
                <a:cs typeface="Lucida Sans" charset="0"/>
              </a:rPr>
              <a:t>Unmodified opinion – Based on our audit, the financial statements are materially accurate.</a:t>
            </a:r>
          </a:p>
          <a:p>
            <a:pPr marL="742950" marR="0" lvl="1" indent="-28575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A7E34"/>
              </a:buClr>
              <a:buSzPct val="76000"/>
              <a:buFont typeface="Arial" charset="0"/>
              <a:buChar char="•"/>
              <a:tabLst/>
              <a:defRPr/>
            </a:pPr>
            <a:endParaRPr lang="en-US" altLang="en-US" sz="2400" dirty="0">
              <a:solidFill>
                <a:srgbClr val="586168"/>
              </a:solidFill>
              <a:latin typeface="Lucida Sans" charset="0"/>
            </a:endParaRPr>
          </a:p>
          <a:p>
            <a:pPr marL="742950" marR="0" lvl="1" indent="-28575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A7E34"/>
              </a:buClr>
              <a:buSzPct val="76000"/>
              <a:buFont typeface="Arial" charset="0"/>
              <a:buChar char="•"/>
              <a:tabLst/>
              <a:defRPr/>
            </a:pPr>
            <a:r>
              <a:rPr lang="en-US" altLang="en-US" sz="2400" dirty="0">
                <a:solidFill>
                  <a:srgbClr val="586168"/>
                </a:solidFill>
                <a:latin typeface="Lucida Sans" charset="0"/>
              </a:rPr>
              <a:t>No significant deficiencies or material weakness in internal control noted.</a:t>
            </a:r>
          </a:p>
        </p:txBody>
      </p:sp>
      <p:pic>
        <p:nvPicPr>
          <p:cNvPr id="10" name="Picture 4" descr="Image result for rsm alliance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08" r="17465" b="10082"/>
          <a:stretch/>
        </p:blipFill>
        <p:spPr bwMode="auto">
          <a:xfrm>
            <a:off x="304801" y="5387788"/>
            <a:ext cx="1873623" cy="132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2691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8965" y="-8965"/>
            <a:ext cx="12192000" cy="1463040"/>
          </a:xfrm>
          <a:prstGeom prst="rect">
            <a:avLst/>
          </a:prstGeom>
          <a:solidFill>
            <a:srgbClr val="253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0453" y="130636"/>
            <a:ext cx="118531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Audit of the year ended June 30, 2023 Financial Statements</a:t>
            </a:r>
          </a:p>
        </p:txBody>
      </p:sp>
      <p:pic>
        <p:nvPicPr>
          <p:cNvPr id="10" name="Picture 4" descr="Image result for rsm alliance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08" r="17465" b="10082"/>
          <a:stretch/>
        </p:blipFill>
        <p:spPr bwMode="auto">
          <a:xfrm>
            <a:off x="304801" y="5387788"/>
            <a:ext cx="1873623" cy="132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766" y="5681472"/>
            <a:ext cx="1978085" cy="10307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B22A96E-8811-40FB-922C-E66F9495857C}"/>
              </a:ext>
            </a:extLst>
          </p:cNvPr>
          <p:cNvSpPr txBox="1"/>
          <p:nvPr/>
        </p:nvSpPr>
        <p:spPr>
          <a:xfrm>
            <a:off x="556259" y="1454075"/>
            <a:ext cx="11195473" cy="361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Clr>
                <a:srgbClr val="EA7E34"/>
              </a:buClr>
            </a:pPr>
            <a:r>
              <a:rPr lang="en-US" sz="2400" b="1" dirty="0">
                <a:solidFill>
                  <a:srgbClr val="586168"/>
                </a:solidFill>
                <a:latin typeface="Lucida Sans" charset="0"/>
                <a:ea typeface="Lucida Sans" charset="0"/>
                <a:cs typeface="Lucida Sans" charset="0"/>
              </a:rPr>
              <a:t>Relative Roles &amp; Responsibilities</a:t>
            </a:r>
          </a:p>
          <a:p>
            <a:pPr lvl="1">
              <a:buClr>
                <a:srgbClr val="EA7E34"/>
              </a:buClr>
            </a:pPr>
            <a:endParaRPr lang="en-US" sz="1400" dirty="0">
              <a:solidFill>
                <a:srgbClr val="586168"/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marL="742950" lvl="1" indent="-285750" fontAlgn="auto">
              <a:lnSpc>
                <a:spcPct val="90000"/>
              </a:lnSpc>
              <a:spcAft>
                <a:spcPts val="0"/>
              </a:spcAft>
              <a:buClr>
                <a:srgbClr val="EA7E34"/>
              </a:buClr>
              <a:buFont typeface="Arial" charset="0"/>
              <a:buChar char="•"/>
              <a:defRPr/>
            </a:pPr>
            <a:r>
              <a:rPr lang="en-US" altLang="en-US" sz="2400" b="1" dirty="0">
                <a:solidFill>
                  <a:srgbClr val="586168"/>
                </a:solidFill>
                <a:latin typeface="Lucida Sans" charset="0"/>
              </a:rPr>
              <a:t>Management</a:t>
            </a:r>
            <a:r>
              <a:rPr lang="en-US" altLang="en-US" sz="2400" dirty="0">
                <a:solidFill>
                  <a:srgbClr val="586168"/>
                </a:solidFill>
                <a:latin typeface="Lucida Sans" charset="0"/>
              </a:rPr>
              <a:t> is responsible for preparing the Financial Statements and establishing a system of internal control.</a:t>
            </a:r>
          </a:p>
          <a:p>
            <a:pPr marL="742950" lvl="1" indent="-285750" fontAlgn="auto">
              <a:lnSpc>
                <a:spcPct val="90000"/>
              </a:lnSpc>
              <a:spcAft>
                <a:spcPts val="0"/>
              </a:spcAft>
              <a:buClr>
                <a:srgbClr val="EA7E34"/>
              </a:buClr>
              <a:buFont typeface="Arial" charset="0"/>
              <a:buChar char="•"/>
              <a:defRPr/>
            </a:pPr>
            <a:endParaRPr lang="en-US" altLang="en-US" sz="2000" dirty="0">
              <a:solidFill>
                <a:srgbClr val="586168"/>
              </a:solidFill>
              <a:latin typeface="Lucida Sans" charset="0"/>
            </a:endParaRPr>
          </a:p>
          <a:p>
            <a:pPr marL="742950" lvl="1" indent="-285750">
              <a:lnSpc>
                <a:spcPct val="90000"/>
              </a:lnSpc>
              <a:buClr>
                <a:srgbClr val="EA7E34"/>
              </a:buClr>
              <a:buFont typeface="Arial" charset="0"/>
              <a:buChar char="•"/>
              <a:defRPr/>
            </a:pPr>
            <a:r>
              <a:rPr lang="en-US" altLang="en-US" sz="2400" b="1" dirty="0">
                <a:solidFill>
                  <a:srgbClr val="586168"/>
                </a:solidFill>
                <a:latin typeface="Lucida Sans" charset="0"/>
              </a:rPr>
              <a:t>Auditor </a:t>
            </a:r>
            <a:r>
              <a:rPr lang="en-US" altLang="en-US" sz="2400" dirty="0">
                <a:solidFill>
                  <a:srgbClr val="586168"/>
                </a:solidFill>
                <a:latin typeface="Lucida Sans" charset="0"/>
              </a:rPr>
              <a:t>is responsible for auditing the Financial Statements</a:t>
            </a:r>
          </a:p>
          <a:p>
            <a:pPr marL="1200150" lvl="2" indent="-285750">
              <a:lnSpc>
                <a:spcPct val="90000"/>
              </a:lnSpc>
              <a:buClr>
                <a:srgbClr val="EA7E34"/>
              </a:buClr>
              <a:buFont typeface="Arial" charset="0"/>
              <a:buChar char="•"/>
              <a:defRPr/>
            </a:pPr>
            <a:r>
              <a:rPr lang="en-US" sz="2400" dirty="0">
                <a:solidFill>
                  <a:srgbClr val="586168"/>
                </a:solidFill>
                <a:latin typeface="Lucida Sans" charset="0"/>
                <a:ea typeface="Lucida Sans" charset="0"/>
                <a:cs typeface="Lucida Sans" charset="0"/>
              </a:rPr>
              <a:t>Considering risks of material misstatement in the Financial Statements</a:t>
            </a:r>
          </a:p>
          <a:p>
            <a:pPr marL="1200150" lvl="2" indent="-285750">
              <a:lnSpc>
                <a:spcPct val="90000"/>
              </a:lnSpc>
              <a:buClr>
                <a:srgbClr val="EA7E34"/>
              </a:buClr>
              <a:buFont typeface="Arial" charset="0"/>
              <a:buChar char="•"/>
              <a:defRPr/>
            </a:pPr>
            <a:r>
              <a:rPr lang="en-US" sz="2400" dirty="0">
                <a:solidFill>
                  <a:srgbClr val="586168"/>
                </a:solidFill>
                <a:latin typeface="Lucida Sans" charset="0"/>
                <a:ea typeface="Lucida Sans" charset="0"/>
                <a:cs typeface="Lucida Sans" charset="0"/>
              </a:rPr>
              <a:t>Considering internal controls relevant to the Financial Statements</a:t>
            </a:r>
          </a:p>
          <a:p>
            <a:pPr marL="1200150" lvl="2" indent="-285750">
              <a:lnSpc>
                <a:spcPct val="90000"/>
              </a:lnSpc>
              <a:buClr>
                <a:srgbClr val="EA7E34"/>
              </a:buClr>
              <a:buFont typeface="Arial" charset="0"/>
              <a:buChar char="•"/>
              <a:defRPr/>
            </a:pPr>
            <a:r>
              <a:rPr lang="en-US" sz="2400" dirty="0">
                <a:solidFill>
                  <a:srgbClr val="586168"/>
                </a:solidFill>
                <a:latin typeface="Lucida Sans" charset="0"/>
                <a:ea typeface="Lucida Sans" charset="0"/>
                <a:cs typeface="Lucida Sans" charset="0"/>
              </a:rPr>
              <a:t>Performing tests of year-end balances based on risk assessment</a:t>
            </a:r>
          </a:p>
          <a:p>
            <a:pPr marL="1200150" lvl="2" indent="-285750">
              <a:lnSpc>
                <a:spcPct val="90000"/>
              </a:lnSpc>
              <a:buClr>
                <a:srgbClr val="EA7E34"/>
              </a:buClr>
              <a:buFont typeface="Arial" charset="0"/>
              <a:buChar char="•"/>
              <a:defRPr/>
            </a:pPr>
            <a:r>
              <a:rPr lang="en-US" sz="2400" dirty="0">
                <a:solidFill>
                  <a:srgbClr val="586168"/>
                </a:solidFill>
                <a:latin typeface="Lucida Sans" charset="0"/>
                <a:ea typeface="Lucida Sans" charset="0"/>
                <a:cs typeface="Lucida Sans" charset="0"/>
              </a:rPr>
              <a:t>Evaluating adequacy of disclosures</a:t>
            </a:r>
          </a:p>
        </p:txBody>
      </p:sp>
    </p:spTree>
    <p:extLst>
      <p:ext uri="{BB962C8B-B14F-4D97-AF65-F5344CB8AC3E}">
        <p14:creationId xmlns:p14="http://schemas.microsoft.com/office/powerpoint/2010/main" val="408433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1463040"/>
          </a:xfrm>
          <a:prstGeom prst="rect">
            <a:avLst/>
          </a:prstGeom>
          <a:solidFill>
            <a:srgbClr val="253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766" y="5681472"/>
            <a:ext cx="1978085" cy="10307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6437" y="108218"/>
            <a:ext cx="118531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Risk Assessment for the year ended </a:t>
            </a:r>
          </a:p>
          <a:p>
            <a:r>
              <a:rPr lang="en-US" sz="4000" dirty="0">
                <a:solidFill>
                  <a:schemeClr val="bg1"/>
                </a:solidFill>
                <a:latin typeface="Lucida Sans" charset="0"/>
              </a:rPr>
              <a:t>June 30, 2023</a:t>
            </a:r>
          </a:p>
        </p:txBody>
      </p:sp>
      <p:sp>
        <p:nvSpPr>
          <p:cNvPr id="2" name="AutoShape 4" descr="Image result for redwood empire food bank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AutoShape 6" descr="Image result for redwood empire food bank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AutoShape 8" descr="Image result for say sonoma county"/>
          <p:cNvSpPr>
            <a:spLocks noChangeAspect="1" noChangeArrowheads="1"/>
          </p:cNvSpPr>
          <p:nvPr/>
        </p:nvSpPr>
        <p:spPr bwMode="auto">
          <a:xfrm>
            <a:off x="3048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AutoShape 16" descr="Image result for Pisenti and brinker luther burbank center"/>
          <p:cNvSpPr>
            <a:spLocks noChangeAspect="1" noChangeArrowheads="1"/>
          </p:cNvSpPr>
          <p:nvPr/>
        </p:nvSpPr>
        <p:spPr bwMode="auto">
          <a:xfrm>
            <a:off x="457200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AutoShape 18" descr="Image result for Pisenti and brinker luther burbank center"/>
          <p:cNvSpPr>
            <a:spLocks noChangeAspect="1" noChangeArrowheads="1"/>
          </p:cNvSpPr>
          <p:nvPr/>
        </p:nvSpPr>
        <p:spPr bwMode="auto">
          <a:xfrm>
            <a:off x="609600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1" name="Picture 4" descr="Image result for rsm alliance">
            <a:hlinkClick r:id="rId3"/>
            <a:extLst>
              <a:ext uri="{FF2B5EF4-FFF2-40B4-BE49-F238E27FC236}">
                <a16:creationId xmlns:a16="http://schemas.microsoft.com/office/drawing/2014/main" id="{D079A607-3A67-472D-8EB6-6E4137E475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08" r="17465" b="10082"/>
          <a:stretch/>
        </p:blipFill>
        <p:spPr bwMode="auto">
          <a:xfrm>
            <a:off x="304801" y="5387788"/>
            <a:ext cx="1873623" cy="132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71D5E88-14A0-427C-8711-E36A8D9C1686}"/>
              </a:ext>
            </a:extLst>
          </p:cNvPr>
          <p:cNvSpPr txBox="1"/>
          <p:nvPr/>
        </p:nvSpPr>
        <p:spPr>
          <a:xfrm>
            <a:off x="0" y="1539875"/>
            <a:ext cx="11783706" cy="37702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EA7E34"/>
              </a:buClr>
            </a:pPr>
            <a:r>
              <a:rPr lang="en-US" altLang="en-US" sz="2400" b="1" dirty="0">
                <a:solidFill>
                  <a:srgbClr val="586168"/>
                </a:solidFill>
                <a:latin typeface="Lucida Sans" charset="0"/>
              </a:rPr>
              <a:t>Significant areas of focus </a:t>
            </a:r>
            <a:r>
              <a:rPr lang="en-US" altLang="en-US" sz="2400" dirty="0">
                <a:solidFill>
                  <a:srgbClr val="586168"/>
                </a:solidFill>
                <a:latin typeface="Lucida Sans" charset="0"/>
              </a:rPr>
              <a:t>	   			</a:t>
            </a:r>
          </a:p>
          <a:p>
            <a:pPr marL="800100" lvl="1" indent="-342900">
              <a:spcAft>
                <a:spcPts val="600"/>
              </a:spcAft>
              <a:buClr>
                <a:srgbClr val="EA7E34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586168"/>
                </a:solidFill>
                <a:latin typeface="Lucida Sans" charset="0"/>
              </a:rPr>
              <a:t>Revenue recognition</a:t>
            </a:r>
          </a:p>
          <a:p>
            <a:pPr marL="1257300" lvl="2" indent="-342900">
              <a:spcAft>
                <a:spcPts val="600"/>
              </a:spcAft>
              <a:buClr>
                <a:srgbClr val="EA7E34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586168"/>
                </a:solidFill>
                <a:latin typeface="Lucida Sans" charset="0"/>
              </a:rPr>
              <a:t>Accounts receivable and accrued revenue</a:t>
            </a:r>
          </a:p>
          <a:p>
            <a:pPr marL="1714500" lvl="3" indent="-342900">
              <a:spcAft>
                <a:spcPts val="600"/>
              </a:spcAft>
              <a:buClr>
                <a:srgbClr val="EA7E34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586168"/>
                </a:solidFill>
                <a:latin typeface="Lucida Sans" charset="0"/>
              </a:rPr>
              <a:t>Test a sample of customer billings</a:t>
            </a:r>
          </a:p>
          <a:p>
            <a:pPr marL="1714500" lvl="3" indent="-342900">
              <a:spcAft>
                <a:spcPts val="600"/>
              </a:spcAft>
              <a:buClr>
                <a:srgbClr val="EA7E34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586168"/>
                </a:solidFill>
                <a:latin typeface="Lucida Sans" charset="0"/>
              </a:rPr>
              <a:t>Relate total cash received during the year to revenue</a:t>
            </a:r>
          </a:p>
          <a:p>
            <a:pPr marL="1714500" lvl="3" indent="-342900">
              <a:spcAft>
                <a:spcPts val="600"/>
              </a:spcAft>
              <a:buClr>
                <a:srgbClr val="EA7E34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586168"/>
                </a:solidFill>
                <a:latin typeface="Lucida Sans" charset="0"/>
              </a:rPr>
              <a:t>Look at cash received subsequent to year-end and relate to A/R</a:t>
            </a:r>
          </a:p>
          <a:p>
            <a:pPr marL="1714500" lvl="3" indent="-342900">
              <a:spcAft>
                <a:spcPts val="600"/>
              </a:spcAft>
              <a:buClr>
                <a:srgbClr val="EA7E34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586168"/>
                </a:solidFill>
                <a:latin typeface="Lucida Sans" charset="0"/>
              </a:rPr>
              <a:t>Review revenue recognition through year-end and method for determining (accrued revenue)</a:t>
            </a:r>
          </a:p>
          <a:p>
            <a:pPr marL="800100" lvl="1" indent="-342900">
              <a:spcAft>
                <a:spcPts val="600"/>
              </a:spcAft>
              <a:buClr>
                <a:srgbClr val="EA7E34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586168"/>
                </a:solidFill>
                <a:latin typeface="Lucida Sans" charset="0"/>
              </a:rPr>
              <a:t>Cash</a:t>
            </a:r>
          </a:p>
          <a:p>
            <a:pPr marL="1257300" lvl="2" indent="-342900">
              <a:spcAft>
                <a:spcPts val="600"/>
              </a:spcAft>
              <a:buClr>
                <a:srgbClr val="EA7E34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586168"/>
                </a:solidFill>
                <a:latin typeface="Lucida Sans" charset="0"/>
              </a:rPr>
              <a:t>Confirmations sent to financial institutions</a:t>
            </a:r>
          </a:p>
        </p:txBody>
      </p:sp>
    </p:spTree>
    <p:extLst>
      <p:ext uri="{BB962C8B-B14F-4D97-AF65-F5344CB8AC3E}">
        <p14:creationId xmlns:p14="http://schemas.microsoft.com/office/powerpoint/2010/main" val="2057990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Image result for rsm alliance">
            <a:hlinkClick r:id="rId2"/>
            <a:extLst>
              <a:ext uri="{FF2B5EF4-FFF2-40B4-BE49-F238E27FC236}">
                <a16:creationId xmlns:a16="http://schemas.microsoft.com/office/drawing/2014/main" id="{D079A607-3A67-472D-8EB6-6E4137E475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08" r="17465" b="10082"/>
          <a:stretch/>
        </p:blipFill>
        <p:spPr bwMode="auto">
          <a:xfrm>
            <a:off x="304801" y="5387788"/>
            <a:ext cx="1873623" cy="132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1463040"/>
          </a:xfrm>
          <a:prstGeom prst="rect">
            <a:avLst/>
          </a:prstGeom>
          <a:solidFill>
            <a:srgbClr val="253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766" y="5681472"/>
            <a:ext cx="1978085" cy="10307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9418" y="108218"/>
            <a:ext cx="118531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Risk Assessment for the year ended </a:t>
            </a:r>
          </a:p>
          <a:p>
            <a:r>
              <a:rPr lang="en-US" sz="4000" dirty="0">
                <a:solidFill>
                  <a:schemeClr val="bg1"/>
                </a:solidFill>
                <a:latin typeface="Lucida Sans" charset="0"/>
              </a:rPr>
              <a:t>June 30, 2023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1559830"/>
            <a:ext cx="115824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A7E34"/>
              </a:buClr>
            </a:pPr>
            <a:r>
              <a:rPr lang="en-US" sz="2400" b="1" dirty="0">
                <a:solidFill>
                  <a:srgbClr val="586168"/>
                </a:solidFill>
                <a:latin typeface="Lucida Sans" charset="0"/>
                <a:ea typeface="Lucida Sans" charset="0"/>
                <a:cs typeface="Lucida Sans" charset="0"/>
              </a:rPr>
              <a:t>Significant areas of focus</a:t>
            </a:r>
            <a:r>
              <a:rPr lang="en-US" sz="2000" dirty="0">
                <a:solidFill>
                  <a:srgbClr val="586168"/>
                </a:solidFill>
                <a:latin typeface="Lucida Sans" charset="0"/>
                <a:ea typeface="Lucida Sans" charset="0"/>
                <a:cs typeface="Lucida Sans" charset="0"/>
              </a:rPr>
              <a:t>			</a:t>
            </a:r>
          </a:p>
          <a:p>
            <a:pPr marL="800100" lvl="2" indent="-342900">
              <a:spcAft>
                <a:spcPts val="600"/>
              </a:spcAft>
              <a:buClr>
                <a:srgbClr val="EA7E34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586168"/>
                </a:solidFill>
                <a:latin typeface="Lucida Sans" charset="0"/>
              </a:rPr>
              <a:t>Accrued Cost of Electricity</a:t>
            </a:r>
          </a:p>
          <a:p>
            <a:pPr marL="1257300" lvl="4" indent="-342900">
              <a:spcAft>
                <a:spcPts val="600"/>
              </a:spcAft>
              <a:buClr>
                <a:srgbClr val="EA7E34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586168"/>
                </a:solidFill>
                <a:latin typeface="Lucida Sans" charset="0"/>
              </a:rPr>
              <a:t>Review subsequent bills from electricity providers and cash payments</a:t>
            </a:r>
          </a:p>
          <a:p>
            <a:pPr marL="800100" lvl="2" indent="-342900">
              <a:spcAft>
                <a:spcPts val="600"/>
              </a:spcAft>
              <a:buClr>
                <a:srgbClr val="EA7E34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586168"/>
                </a:solidFill>
                <a:latin typeface="Lucida Sans" charset="0"/>
              </a:rPr>
              <a:t>Accrued REC expense</a:t>
            </a:r>
          </a:p>
          <a:p>
            <a:pPr marL="800100" lvl="2" indent="-342900">
              <a:spcAft>
                <a:spcPts val="600"/>
              </a:spcAft>
              <a:buClr>
                <a:srgbClr val="EA7E34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586168"/>
                </a:solidFill>
                <a:latin typeface="Lucida Sans" charset="0"/>
              </a:rPr>
              <a:t>Supplier Security Deposits</a:t>
            </a:r>
          </a:p>
          <a:p>
            <a:pPr marL="1257300" lvl="4" indent="-342900">
              <a:spcAft>
                <a:spcPts val="600"/>
              </a:spcAft>
              <a:buClr>
                <a:srgbClr val="EA7E34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586168"/>
                </a:solidFill>
                <a:latin typeface="Lucida Sans" charset="0"/>
              </a:rPr>
              <a:t>Reviewed contracts and determined completeness of amounts recorded</a:t>
            </a:r>
          </a:p>
          <a:p>
            <a:pPr marL="800100" lvl="2" indent="-342900">
              <a:spcAft>
                <a:spcPts val="600"/>
              </a:spcAft>
              <a:buClr>
                <a:srgbClr val="EA7E34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586168"/>
                </a:solidFill>
                <a:latin typeface="Lucida Sans" charset="0"/>
              </a:rPr>
              <a:t>Financial Statement Note Disclosures – Complete and without bias</a:t>
            </a:r>
            <a:endParaRPr lang="en-US" sz="2400" dirty="0">
              <a:solidFill>
                <a:srgbClr val="586168"/>
              </a:solidFill>
              <a:latin typeface="Lucida Sans" charset="0"/>
            </a:endParaRPr>
          </a:p>
          <a:p>
            <a:pPr marL="1257300" lvl="2" indent="-342900">
              <a:buClr>
                <a:srgbClr val="EA7E34"/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586168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2" name="AutoShape 4" descr="Image result for redwood empire food bank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AutoShape 6" descr="Image result for redwood empire food bank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AutoShape 8" descr="Image result for say sonoma county"/>
          <p:cNvSpPr>
            <a:spLocks noChangeAspect="1" noChangeArrowheads="1"/>
          </p:cNvSpPr>
          <p:nvPr/>
        </p:nvSpPr>
        <p:spPr bwMode="auto">
          <a:xfrm>
            <a:off x="3048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AutoShape 16" descr="Image result for Pisenti and brinker luther burbank center"/>
          <p:cNvSpPr>
            <a:spLocks noChangeAspect="1" noChangeArrowheads="1"/>
          </p:cNvSpPr>
          <p:nvPr/>
        </p:nvSpPr>
        <p:spPr bwMode="auto">
          <a:xfrm>
            <a:off x="457200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AutoShape 18" descr="Image result for Pisenti and brinker luther burbank center"/>
          <p:cNvSpPr>
            <a:spLocks noChangeAspect="1" noChangeArrowheads="1"/>
          </p:cNvSpPr>
          <p:nvPr/>
        </p:nvSpPr>
        <p:spPr bwMode="auto">
          <a:xfrm>
            <a:off x="609600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990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1463040"/>
          </a:xfrm>
          <a:prstGeom prst="rect">
            <a:avLst/>
          </a:prstGeom>
          <a:solidFill>
            <a:srgbClr val="253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766" y="5681472"/>
            <a:ext cx="1978085" cy="10307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9418" y="377577"/>
            <a:ext cx="118531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Required Board Communications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6555" y="1690894"/>
            <a:ext cx="567071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" indent="-342900" fontAlgn="auto">
              <a:spcAft>
                <a:spcPts val="0"/>
              </a:spcAft>
              <a:buClr>
                <a:srgbClr val="EA7E34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586168"/>
                </a:solidFill>
                <a:latin typeface="Lucida Sans" charset="0"/>
              </a:rPr>
              <a:t>The significant accounting policies adopted by CEA throughout the periods audited appear appropriate and consistently applied.</a:t>
            </a:r>
          </a:p>
          <a:p>
            <a:pPr marL="285750" indent="-285750">
              <a:buClr>
                <a:srgbClr val="EA7E34"/>
              </a:buClr>
              <a:buFont typeface="Arial" charset="0"/>
              <a:buChar char="•"/>
            </a:pPr>
            <a:endParaRPr lang="en-US" sz="2800" dirty="0">
              <a:solidFill>
                <a:srgbClr val="586168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3843" y="1690894"/>
            <a:ext cx="567071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Aft>
                <a:spcPts val="0"/>
              </a:spcAft>
              <a:buClr>
                <a:srgbClr val="EA7E34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586168"/>
                </a:solidFill>
                <a:latin typeface="Lucida Sans" charset="0"/>
              </a:rPr>
              <a:t>No alternative treatments of accounting principles for material items in the financial statements have been discussed with management.</a:t>
            </a:r>
          </a:p>
          <a:p>
            <a:pPr lvl="1">
              <a:buClr>
                <a:srgbClr val="EA7E34"/>
              </a:buClr>
            </a:pPr>
            <a:r>
              <a:rPr lang="en-US" sz="2400" dirty="0">
                <a:solidFill>
                  <a:srgbClr val="586168"/>
                </a:solidFill>
                <a:latin typeface="Lucida Sans" charset="0"/>
                <a:ea typeface="Lucida Sans" charset="0"/>
                <a:cs typeface="Lucida Sans" charset="0"/>
              </a:rPr>
              <a:t> </a:t>
            </a:r>
          </a:p>
          <a:p>
            <a:pPr marL="285750" indent="-285750">
              <a:buClr>
                <a:srgbClr val="EA7E34"/>
              </a:buClr>
              <a:buFont typeface="Arial" charset="0"/>
              <a:buChar char="•"/>
            </a:pPr>
            <a:endParaRPr lang="en-US" sz="2800" dirty="0">
              <a:solidFill>
                <a:srgbClr val="586168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pic>
        <p:nvPicPr>
          <p:cNvPr id="10" name="Picture 4" descr="Image result for rsm alliance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08" r="17465" b="10082"/>
          <a:stretch/>
        </p:blipFill>
        <p:spPr bwMode="auto">
          <a:xfrm>
            <a:off x="304801" y="5387788"/>
            <a:ext cx="1873623" cy="132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3332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1463040"/>
          </a:xfrm>
          <a:prstGeom prst="rect">
            <a:avLst/>
          </a:prstGeom>
          <a:solidFill>
            <a:srgbClr val="253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766" y="5681472"/>
            <a:ext cx="1978085" cy="10307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934" y="69800"/>
            <a:ext cx="118531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Required Board Communications </a:t>
            </a:r>
          </a:p>
          <a:p>
            <a:r>
              <a:rPr lang="en-US" sz="40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(continued)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16485" y="2232132"/>
            <a:ext cx="567071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EA7E34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586168"/>
                </a:solidFill>
                <a:latin typeface="Lucida Sans" charset="0"/>
              </a:rPr>
              <a:t>We have not identified any significant or unusual transactions or applications of accounting principles where a lack of authoritative guidance exists.</a:t>
            </a:r>
          </a:p>
          <a:p>
            <a:pPr lvl="1">
              <a:buClr>
                <a:srgbClr val="EA7E34"/>
              </a:buClr>
            </a:pPr>
            <a:r>
              <a:rPr lang="en-US" sz="2400" dirty="0">
                <a:solidFill>
                  <a:srgbClr val="586168"/>
                </a:solidFill>
                <a:latin typeface="Lucida Sans" charset="0"/>
                <a:ea typeface="Lucida Sans" charset="0"/>
                <a:cs typeface="Lucida Sans" charset="0"/>
              </a:rPr>
              <a:t> </a:t>
            </a:r>
          </a:p>
          <a:p>
            <a:pPr marL="285750" indent="-285750">
              <a:buClr>
                <a:srgbClr val="EA7E34"/>
              </a:buClr>
              <a:buFont typeface="Arial" charset="0"/>
              <a:buChar char="•"/>
            </a:pPr>
            <a:endParaRPr lang="en-US" sz="2800" dirty="0">
              <a:solidFill>
                <a:srgbClr val="586168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pic>
        <p:nvPicPr>
          <p:cNvPr id="10" name="Picture 4" descr="Image result for rsm alliance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08" r="17465" b="10082"/>
          <a:stretch/>
        </p:blipFill>
        <p:spPr bwMode="auto">
          <a:xfrm>
            <a:off x="304801" y="5387788"/>
            <a:ext cx="1873623" cy="132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3ABA3E42-8BA6-4D6B-A9AD-07C86BA73A90}"/>
              </a:ext>
            </a:extLst>
          </p:cNvPr>
          <p:cNvSpPr txBox="1"/>
          <p:nvPr/>
        </p:nvSpPr>
        <p:spPr>
          <a:xfrm>
            <a:off x="48934" y="2225084"/>
            <a:ext cx="61791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Clr>
                <a:srgbClr val="EA7E34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586168"/>
                </a:solidFill>
                <a:latin typeface="Lucida Sans" charset="0"/>
              </a:rPr>
              <a:t>We did not propose any adjustments to the financial statements.</a:t>
            </a:r>
          </a:p>
        </p:txBody>
      </p:sp>
    </p:spTree>
    <p:extLst>
      <p:ext uri="{BB962C8B-B14F-4D97-AF65-F5344CB8AC3E}">
        <p14:creationId xmlns:p14="http://schemas.microsoft.com/office/powerpoint/2010/main" val="4013298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1463040"/>
          </a:xfrm>
          <a:prstGeom prst="rect">
            <a:avLst/>
          </a:prstGeom>
          <a:solidFill>
            <a:srgbClr val="253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766" y="5681472"/>
            <a:ext cx="1978085" cy="1030732"/>
          </a:xfrm>
          <a:prstGeom prst="rect">
            <a:avLst/>
          </a:prstGeom>
        </p:spPr>
      </p:pic>
      <p:pic>
        <p:nvPicPr>
          <p:cNvPr id="10" name="Picture 4" descr="Image result for rsm alliance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08" r="17465" b="10082"/>
          <a:stretch/>
        </p:blipFill>
        <p:spPr bwMode="auto">
          <a:xfrm>
            <a:off x="304801" y="5387788"/>
            <a:ext cx="1873623" cy="132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341454E-99EF-454A-B2D6-AF12A3B029EC}"/>
              </a:ext>
            </a:extLst>
          </p:cNvPr>
          <p:cNvSpPr txBox="1"/>
          <p:nvPr/>
        </p:nvSpPr>
        <p:spPr>
          <a:xfrm>
            <a:off x="0" y="2228883"/>
            <a:ext cx="1174824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Clr>
                <a:srgbClr val="EA7E34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586168"/>
                </a:solidFill>
                <a:latin typeface="Lucida Sans" charset="0"/>
              </a:rPr>
              <a:t>There have been no disagreements with management concerning the scope of our audit, the application of accounting principles, or the basis for management’s judgments on any significant matters.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7654F2-75FD-4F15-BF23-659D27C0352B}"/>
              </a:ext>
            </a:extLst>
          </p:cNvPr>
          <p:cNvSpPr txBox="1"/>
          <p:nvPr/>
        </p:nvSpPr>
        <p:spPr>
          <a:xfrm>
            <a:off x="0" y="3791695"/>
            <a:ext cx="1174824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Clr>
                <a:srgbClr val="EA7E34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586168"/>
                </a:solidFill>
                <a:latin typeface="Lucida Sans" charset="0"/>
              </a:rPr>
              <a:t>We have not encountered any difficulties in dealing with management during the performance of our audit.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90FC13-68CF-4846-90DA-DCDFB39EB489}"/>
              </a:ext>
            </a:extLst>
          </p:cNvPr>
          <p:cNvSpPr txBox="1"/>
          <p:nvPr/>
        </p:nvSpPr>
        <p:spPr>
          <a:xfrm>
            <a:off x="48934" y="69800"/>
            <a:ext cx="118531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Required Board Communications </a:t>
            </a:r>
          </a:p>
          <a:p>
            <a:r>
              <a:rPr lang="en-US" sz="40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3442646376"/>
      </p:ext>
    </p:extLst>
  </p:cSld>
  <p:clrMapOvr>
    <a:masterClrMapping/>
  </p:clrMapOvr>
</p:sld>
</file>

<file path=ppt/theme/theme1.xml><?xml version="1.0" encoding="utf-8"?>
<a:theme xmlns:a="http://schemas.openxmlformats.org/drawingml/2006/main" name="PBLLP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BLLPtemplate.pptx" id="{3FEAD6C5-5590-41C1-98EE-AA182A39338C}" vid="{D3563C67-8135-4A37-8154-853A95B2B7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PBLLPtemplate</Template>
  <TotalTime>767</TotalTime>
  <Words>430</Words>
  <Application>Microsoft Office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Lucida Sans</vt:lpstr>
      <vt:lpstr>PBLLPtemplate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Pisenti &amp; Brinker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J. Lampe</dc:creator>
  <cp:lastModifiedBy>Aliandra M. Schaffer</cp:lastModifiedBy>
  <cp:revision>126</cp:revision>
  <cp:lastPrinted>2017-08-07T18:44:39Z</cp:lastPrinted>
  <dcterms:created xsi:type="dcterms:W3CDTF">2017-07-31T15:22:36Z</dcterms:created>
  <dcterms:modified xsi:type="dcterms:W3CDTF">2023-10-20T16:55:20Z</dcterms:modified>
  <cp:contentStatus/>
</cp:coreProperties>
</file>